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82" r:id="rId3"/>
    <p:sldId id="312" r:id="rId4"/>
    <p:sldId id="288" r:id="rId5"/>
    <p:sldId id="327" r:id="rId6"/>
    <p:sldId id="328" r:id="rId7"/>
    <p:sldId id="329" r:id="rId8"/>
    <p:sldId id="330" r:id="rId9"/>
    <p:sldId id="301" r:id="rId10"/>
    <p:sldId id="311" r:id="rId11"/>
    <p:sldId id="285" r:id="rId12"/>
    <p:sldId id="292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182" y="-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file\Partage_collectif\7-DISPOSITIFS_PERMANENTS\ESCAPAD\ESCAPAD%202022\R&#233;sultats\Exploitation%20g&#233;n&#233;rale%20-%20Tableaux%20des%20usages%20depuis%20200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446458065485942E-2"/>
          <c:y val="2.8525599297365079E-2"/>
          <c:w val="0.61687949738524939"/>
          <c:h val="0.82405448403371773"/>
        </c:manualLayout>
      </c:layout>
      <c:scatterChart>
        <c:scatterStyle val="lineMarker"/>
        <c:varyColors val="0"/>
        <c:ser>
          <c:idx val="27"/>
          <c:order val="20"/>
          <c:tx>
            <c:strRef>
              <c:f>'Données evol 2000 2022'!$B$44:$C$44</c:f>
              <c:strCache>
                <c:ptCount val="2"/>
                <c:pt idx="0">
                  <c:v>Ecstasy/MDMA</c:v>
                </c:pt>
                <c:pt idx="1">
                  <c:v>Expérimentation</c:v>
                </c:pt>
              </c:strCache>
              <c:extLst xmlns:c15="http://schemas.microsoft.com/office/drawing/2012/chart"/>
            </c:strRef>
          </c:tx>
          <c:spPr>
            <a:ln w="254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1877195881755947E-2"/>
                  <c:y val="-9.384748793661034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B76-4C25-B038-A88B08A5527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76-4C25-B038-A88B08A5527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B76-4C25-B038-A88B08A5527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76-4C25-B038-A88B08A5527F}"/>
                </c:ext>
              </c:extLst>
            </c:dLbl>
            <c:dLbl>
              <c:idx val="6"/>
              <c:layout>
                <c:manualLayout>
                  <c:x val="-1.3339850369594385E-2"/>
                  <c:y val="-3.0714078132261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76-4C25-B038-A88B08A552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'Données evol 2000 2022'!$E$2:$M$2</c:f>
              <c:numCache>
                <c:formatCode>General</c:formatCode>
                <c:ptCount val="9"/>
                <c:pt idx="0">
                  <c:v>2000</c:v>
                </c:pt>
                <c:pt idx="1">
                  <c:v>2002</c:v>
                </c:pt>
                <c:pt idx="2">
                  <c:v>2003</c:v>
                </c:pt>
                <c:pt idx="3">
                  <c:v>2005</c:v>
                </c:pt>
                <c:pt idx="4">
                  <c:v>2008</c:v>
                </c:pt>
                <c:pt idx="5">
                  <c:v>2011</c:v>
                </c:pt>
                <c:pt idx="6">
                  <c:v>2014</c:v>
                </c:pt>
                <c:pt idx="7">
                  <c:v>2017</c:v>
                </c:pt>
                <c:pt idx="8">
                  <c:v>2022</c:v>
                </c:pt>
              </c:numCache>
              <c:extLst xmlns:c15="http://schemas.microsoft.com/office/drawing/2012/chart"/>
            </c:numRef>
          </c:xVal>
          <c:yVal>
            <c:numRef>
              <c:f>'Données evol 2000 2022'!$E$44:$M$44</c:f>
              <c:numCache>
                <c:formatCode>0.0</c:formatCode>
                <c:ptCount val="9"/>
                <c:pt idx="0">
                  <c:v>2.085</c:v>
                </c:pt>
                <c:pt idx="1">
                  <c:v>3.9249999999999998</c:v>
                </c:pt>
                <c:pt idx="2">
                  <c:v>3.222</c:v>
                </c:pt>
                <c:pt idx="3">
                  <c:v>3.5009999999999999</c:v>
                </c:pt>
                <c:pt idx="4">
                  <c:v>2.875</c:v>
                </c:pt>
                <c:pt idx="5">
                  <c:v>1.889</c:v>
                </c:pt>
                <c:pt idx="6">
                  <c:v>3.8319999999999999</c:v>
                </c:pt>
                <c:pt idx="7">
                  <c:v>3.3730000000000002</c:v>
                </c:pt>
                <c:pt idx="8">
                  <c:v>1.978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C39B-42D0-88E1-2BD083901AEE}"/>
            </c:ext>
          </c:extLst>
        </c:ser>
        <c:ser>
          <c:idx val="31"/>
          <c:order val="24"/>
          <c:tx>
            <c:strRef>
              <c:f>'Données evol 2000 2022'!$B$48:$C$48</c:f>
              <c:strCache>
                <c:ptCount val="2"/>
                <c:pt idx="0">
                  <c:v>Cocaïne</c:v>
                </c:pt>
                <c:pt idx="1">
                  <c:v>Expérimentation</c:v>
                </c:pt>
              </c:strCache>
              <c:extLst xmlns:c15="http://schemas.microsoft.com/office/drawing/2012/chart"/>
            </c:strRef>
          </c:tx>
          <c:spPr>
            <a:ln w="2540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5.1877195881755947E-2"/>
                  <c:y val="-1.0238026044087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76-4C25-B038-A88B08A5527F}"/>
                </c:ext>
              </c:extLst>
            </c:dLbl>
            <c:dLbl>
              <c:idx val="1"/>
              <c:layout>
                <c:manualLayout>
                  <c:x val="-3.1126317529053576E-2"/>
                  <c:y val="-3.8392597665326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B76-4C25-B038-A88B08A5527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B76-4C25-B038-A88B08A5527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B76-4C25-B038-A88B08A5527F}"/>
                </c:ext>
              </c:extLst>
            </c:dLbl>
            <c:dLbl>
              <c:idx val="4"/>
              <c:layout>
                <c:manualLayout>
                  <c:x val="2.9644111932431421E-3"/>
                  <c:y val="-1.7916545577152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B76-4C25-B038-A88B08A5527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B76-4C25-B038-A88B08A5527F}"/>
                </c:ext>
              </c:extLst>
            </c:dLbl>
            <c:dLbl>
              <c:idx val="6"/>
              <c:layout>
                <c:manualLayout>
                  <c:x val="-2.3715289545945574E-2"/>
                  <c:y val="3.8392597665326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B76-4C25-B038-A88B08A552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92D05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'Données evol 2000 2022'!$E$2:$M$2</c:f>
              <c:numCache>
                <c:formatCode>General</c:formatCode>
                <c:ptCount val="9"/>
                <c:pt idx="0">
                  <c:v>2000</c:v>
                </c:pt>
                <c:pt idx="1">
                  <c:v>2002</c:v>
                </c:pt>
                <c:pt idx="2">
                  <c:v>2003</c:v>
                </c:pt>
                <c:pt idx="3">
                  <c:v>2005</c:v>
                </c:pt>
                <c:pt idx="4">
                  <c:v>2008</c:v>
                </c:pt>
                <c:pt idx="5">
                  <c:v>2011</c:v>
                </c:pt>
                <c:pt idx="6">
                  <c:v>2014</c:v>
                </c:pt>
                <c:pt idx="7">
                  <c:v>2017</c:v>
                </c:pt>
                <c:pt idx="8">
                  <c:v>2022</c:v>
                </c:pt>
              </c:numCache>
              <c:extLst xmlns:c15="http://schemas.microsoft.com/office/drawing/2012/chart"/>
            </c:numRef>
          </c:xVal>
          <c:yVal>
            <c:numRef>
              <c:f>'Données evol 2000 2022'!$E$48:$M$48</c:f>
              <c:numCache>
                <c:formatCode>0.0</c:formatCode>
                <c:ptCount val="9"/>
                <c:pt idx="0">
                  <c:v>0.93500000000000005</c:v>
                </c:pt>
                <c:pt idx="1">
                  <c:v>1.5589999999999999</c:v>
                </c:pt>
                <c:pt idx="2">
                  <c:v>1.5629999999999999</c:v>
                </c:pt>
                <c:pt idx="3">
                  <c:v>2.5059999999999998</c:v>
                </c:pt>
                <c:pt idx="4">
                  <c:v>3.2490000000000001</c:v>
                </c:pt>
                <c:pt idx="5">
                  <c:v>2.964</c:v>
                </c:pt>
                <c:pt idx="6">
                  <c:v>3.2410000000000001</c:v>
                </c:pt>
                <c:pt idx="7">
                  <c:v>2.7549999999999999</c:v>
                </c:pt>
                <c:pt idx="8">
                  <c:v>1.4039999999999999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C39B-42D0-88E1-2BD083901AEE}"/>
            </c:ext>
          </c:extLst>
        </c:ser>
        <c:ser>
          <c:idx val="37"/>
          <c:order val="30"/>
          <c:tx>
            <c:strRef>
              <c:f>'Données evol 2000 2022'!$B$54:$C$54</c:f>
              <c:strCache>
                <c:ptCount val="2"/>
                <c:pt idx="0">
                  <c:v>Héroïne</c:v>
                </c:pt>
                <c:pt idx="1">
                  <c:v>Expérimentation</c:v>
                </c:pt>
              </c:strCache>
              <c:extLst xmlns:c15="http://schemas.microsoft.com/office/drawing/2012/chart"/>
            </c:strRef>
          </c:tx>
          <c:spPr>
            <a:ln w="2540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0000"/>
                  <a:lumOff val="30000"/>
                </a:schemeClr>
              </a:solidFill>
              <a:ln w="9525">
                <a:solidFill>
                  <a:schemeClr val="accent2">
                    <a:lumMod val="70000"/>
                    <a:lumOff val="3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0735897572357309E-2"/>
                  <c:y val="1.7788570251601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B76-4C25-B038-A88B08A5527F}"/>
                </c:ext>
              </c:extLst>
            </c:dLbl>
            <c:dLbl>
              <c:idx val="1"/>
              <c:layout>
                <c:manualLayout>
                  <c:x val="-2.9985019219654945E-2"/>
                  <c:y val="3.82646223397758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B76-4C25-B038-A88B08A5527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B76-4C25-B038-A88B08A5527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B76-4C25-B038-A88B08A5527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B76-4C25-B038-A88B08A552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'Données evol 2000 2022'!$E$2:$M$2</c:f>
              <c:numCache>
                <c:formatCode>General</c:formatCode>
                <c:ptCount val="9"/>
                <c:pt idx="0">
                  <c:v>2000</c:v>
                </c:pt>
                <c:pt idx="1">
                  <c:v>2002</c:v>
                </c:pt>
                <c:pt idx="2">
                  <c:v>2003</c:v>
                </c:pt>
                <c:pt idx="3">
                  <c:v>2005</c:v>
                </c:pt>
                <c:pt idx="4">
                  <c:v>2008</c:v>
                </c:pt>
                <c:pt idx="5">
                  <c:v>2011</c:v>
                </c:pt>
                <c:pt idx="6">
                  <c:v>2014</c:v>
                </c:pt>
                <c:pt idx="7">
                  <c:v>2017</c:v>
                </c:pt>
                <c:pt idx="8">
                  <c:v>2022</c:v>
                </c:pt>
              </c:numCache>
              <c:extLst xmlns:c15="http://schemas.microsoft.com/office/drawing/2012/chart"/>
            </c:numRef>
          </c:xVal>
          <c:yVal>
            <c:numRef>
              <c:f>'Données evol 2000 2022'!$E$54:$M$54</c:f>
              <c:numCache>
                <c:formatCode>0.0</c:formatCode>
                <c:ptCount val="9"/>
                <c:pt idx="0">
                  <c:v>0.63700000000000001</c:v>
                </c:pt>
                <c:pt idx="1">
                  <c:v>1.0349999999999999</c:v>
                </c:pt>
                <c:pt idx="2">
                  <c:v>0.83099999999999996</c:v>
                </c:pt>
                <c:pt idx="3">
                  <c:v>0.69799999999999995</c:v>
                </c:pt>
                <c:pt idx="4">
                  <c:v>1.085</c:v>
                </c:pt>
                <c:pt idx="5">
                  <c:v>0.89400000000000002</c:v>
                </c:pt>
                <c:pt idx="6">
                  <c:v>1.018</c:v>
                </c:pt>
                <c:pt idx="7">
                  <c:v>0.67300000000000004</c:v>
                </c:pt>
                <c:pt idx="8">
                  <c:v>0.42499999999999999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C39B-42D0-88E1-2BD083901A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3078104"/>
        <c:axId val="613075152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'Données evol 2000 2022'!$B$17:$C$17</c15:sqref>
                        </c15:formulaRef>
                      </c:ext>
                    </c:extLst>
                    <c:strCache>
                      <c:ptCount val="2"/>
                      <c:pt idx="0">
                        <c:v>Tabac (cigarette)</c:v>
                      </c:pt>
                      <c:pt idx="1">
                        <c:v>Expérimentation</c:v>
                      </c:pt>
                    </c:strCache>
                  </c:strRef>
                </c:tx>
                <c:spPr>
                  <a:ln w="2540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'Données evol 2000 2022'!$E$2:$M$2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2000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2005</c:v>
                      </c:pt>
                      <c:pt idx="4">
                        <c:v>2008</c:v>
                      </c:pt>
                      <c:pt idx="5">
                        <c:v>2011</c:v>
                      </c:pt>
                      <c:pt idx="6">
                        <c:v>2014</c:v>
                      </c:pt>
                      <c:pt idx="7">
                        <c:v>2017</c:v>
                      </c:pt>
                      <c:pt idx="8">
                        <c:v>2022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'Données evol 2000 2022'!$E$17:$M$17</c15:sqref>
                        </c15:formulaRef>
                      </c:ext>
                    </c:extLst>
                    <c:numCache>
                      <c:formatCode>0.0</c:formatCode>
                      <c:ptCount val="9"/>
                      <c:pt idx="0">
                        <c:v>77.623000000000005</c:v>
                      </c:pt>
                      <c:pt idx="1">
                        <c:v>77.245000000000005</c:v>
                      </c:pt>
                      <c:pt idx="2">
                        <c:v>76.948999999999998</c:v>
                      </c:pt>
                      <c:pt idx="3">
                        <c:v>72.186999999999998</c:v>
                      </c:pt>
                      <c:pt idx="4">
                        <c:v>70.739999999999995</c:v>
                      </c:pt>
                      <c:pt idx="5">
                        <c:v>68.352000000000004</c:v>
                      </c:pt>
                      <c:pt idx="6">
                        <c:v>68.412999999999997</c:v>
                      </c:pt>
                      <c:pt idx="7">
                        <c:v>58.97</c:v>
                      </c:pt>
                      <c:pt idx="8">
                        <c:v>46.533999999999999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C39B-42D0-88E1-2BD083901AEE}"/>
                  </c:ext>
                </c:extLst>
              </c15:ser>
            </c15:filteredScatterSeries>
            <c15:filteredScatte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2022'!$B$18:$C$18</c15:sqref>
                        </c15:formulaRef>
                      </c:ext>
                    </c:extLst>
                    <c:strCache>
                      <c:ptCount val="2"/>
                      <c:pt idx="0">
                        <c:v>Tabac (cigarette)</c:v>
                      </c:pt>
                      <c:pt idx="1">
                        <c:v>Mois &gt;=1 fs</c:v>
                      </c:pt>
                    </c:strCache>
                  </c:strRef>
                </c:tx>
                <c:spPr>
                  <a:ln w="2540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2022'!$E$2:$M$2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2000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2005</c:v>
                      </c:pt>
                      <c:pt idx="4">
                        <c:v>2008</c:v>
                      </c:pt>
                      <c:pt idx="5">
                        <c:v>2011</c:v>
                      </c:pt>
                      <c:pt idx="6">
                        <c:v>2014</c:v>
                      </c:pt>
                      <c:pt idx="7">
                        <c:v>2017</c:v>
                      </c:pt>
                      <c:pt idx="8">
                        <c:v>2022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2022'!$E$18:$M$18</c15:sqref>
                        </c15:formulaRef>
                      </c:ext>
                    </c:extLst>
                    <c:numCache>
                      <c:formatCode>0.0</c:formatCode>
                      <c:ptCount val="9"/>
                      <c:pt idx="0">
                        <c:v>50.155000000000001</c:v>
                      </c:pt>
                      <c:pt idx="1">
                        <c:v>47.777999999999999</c:v>
                      </c:pt>
                      <c:pt idx="2">
                        <c:v>46.055</c:v>
                      </c:pt>
                      <c:pt idx="3">
                        <c:v>41.084000000000003</c:v>
                      </c:pt>
                      <c:pt idx="4">
                        <c:v>40.460999999999999</c:v>
                      </c:pt>
                      <c:pt idx="5">
                        <c:v>42.003999999999998</c:v>
                      </c:pt>
                      <c:pt idx="6">
                        <c:v>43.768999999999998</c:v>
                      </c:pt>
                      <c:pt idx="7">
                        <c:v>34.091000000000001</c:v>
                      </c:pt>
                      <c:pt idx="8">
                        <c:v>25.053000000000001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C39B-42D0-88E1-2BD083901AEE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2022'!$B$19:$C$19</c15:sqref>
                        </c15:formulaRef>
                      </c:ext>
                    </c:extLst>
                    <c:strCache>
                      <c:ptCount val="2"/>
                      <c:pt idx="0">
                        <c:v>Tabac (cigarette)</c:v>
                      </c:pt>
                      <c:pt idx="1">
                        <c:v>Quotidien</c:v>
                      </c:pt>
                    </c:strCache>
                  </c:strRef>
                </c:tx>
                <c:spPr>
                  <a:ln w="25400" cap="rnd">
                    <a:solidFill>
                      <a:schemeClr val="bg1">
                        <a:lumMod val="65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b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2022'!$E$2:$M$2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2000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2005</c:v>
                      </c:pt>
                      <c:pt idx="4">
                        <c:v>2008</c:v>
                      </c:pt>
                      <c:pt idx="5">
                        <c:v>2011</c:v>
                      </c:pt>
                      <c:pt idx="6">
                        <c:v>2014</c:v>
                      </c:pt>
                      <c:pt idx="7">
                        <c:v>2017</c:v>
                      </c:pt>
                      <c:pt idx="8">
                        <c:v>2022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2022'!$E$19:$M$19</c15:sqref>
                        </c15:formulaRef>
                      </c:ext>
                    </c:extLst>
                    <c:numCache>
                      <c:formatCode>0.0</c:formatCode>
                      <c:ptCount val="9"/>
                      <c:pt idx="0">
                        <c:v>41.106000000000002</c:v>
                      </c:pt>
                      <c:pt idx="1">
                        <c:v>39.499000000000002</c:v>
                      </c:pt>
                      <c:pt idx="2">
                        <c:v>37.622</c:v>
                      </c:pt>
                      <c:pt idx="3">
                        <c:v>32.996000000000002</c:v>
                      </c:pt>
                      <c:pt idx="4">
                        <c:v>28.925000000000001</c:v>
                      </c:pt>
                      <c:pt idx="5">
                        <c:v>31.468</c:v>
                      </c:pt>
                      <c:pt idx="6">
                        <c:v>32.435000000000002</c:v>
                      </c:pt>
                      <c:pt idx="7">
                        <c:v>25.07</c:v>
                      </c:pt>
                      <c:pt idx="8">
                        <c:v>15.602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C39B-42D0-88E1-2BD083901AEE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2022'!$B$20:$C$20</c15:sqref>
                        </c15:formulaRef>
                      </c:ext>
                    </c:extLst>
                    <c:strCache>
                      <c:ptCount val="2"/>
                      <c:pt idx="0">
                        <c:v>Tabac (cigarette)</c:v>
                      </c:pt>
                      <c:pt idx="1">
                        <c:v>Quotidien &gt;10 cig.</c:v>
                      </c:pt>
                    </c:strCache>
                  </c:strRef>
                </c:tx>
                <c:spPr>
                  <a:ln w="25400" cap="rnd">
                    <a:solidFill>
                      <a:srgbClr val="FFC000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2022'!$E$2:$M$2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2000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2005</c:v>
                      </c:pt>
                      <c:pt idx="4">
                        <c:v>2008</c:v>
                      </c:pt>
                      <c:pt idx="5">
                        <c:v>2011</c:v>
                      </c:pt>
                      <c:pt idx="6">
                        <c:v>2014</c:v>
                      </c:pt>
                      <c:pt idx="7">
                        <c:v>2017</c:v>
                      </c:pt>
                      <c:pt idx="8">
                        <c:v>2022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2022'!$E$20:$M$20</c15:sqref>
                        </c15:formulaRef>
                      </c:ext>
                    </c:extLst>
                    <c:numCache>
                      <c:formatCode>0.0</c:formatCode>
                      <c:ptCount val="9"/>
                      <c:pt idx="0">
                        <c:v>11.862</c:v>
                      </c:pt>
                      <c:pt idx="1">
                        <c:v>10.914</c:v>
                      </c:pt>
                      <c:pt idx="2">
                        <c:v>12.065</c:v>
                      </c:pt>
                      <c:pt idx="3">
                        <c:v>10.093999999999999</c:v>
                      </c:pt>
                      <c:pt idx="4">
                        <c:v>7.694</c:v>
                      </c:pt>
                      <c:pt idx="5">
                        <c:v>7.6909999999999998</c:v>
                      </c:pt>
                      <c:pt idx="6">
                        <c:v>7.7249999999999996</c:v>
                      </c:pt>
                      <c:pt idx="7">
                        <c:v>5.2389999999999999</c:v>
                      </c:pt>
                      <c:pt idx="8">
                        <c:v>3.6749999999999998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C39B-42D0-88E1-2BD083901AEE}"/>
                  </c:ext>
                </c:extLst>
              </c15:ser>
            </c15:filteredScatterSeries>
            <c15:filteredScatterSeries>
              <c15:ser>
                <c:idx val="9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2022'!$B$26:$C$26</c15:sqref>
                        </c15:formulaRef>
                      </c:ext>
                    </c:extLst>
                    <c:strCache>
                      <c:ptCount val="2"/>
                      <c:pt idx="0">
                        <c:v>Boissons alcoolisées</c:v>
                      </c:pt>
                      <c:pt idx="1">
                        <c:v>Expérimentation</c:v>
                      </c:pt>
                    </c:strCache>
                  </c:strRef>
                </c:tx>
                <c:spPr>
                  <a:ln w="25400" cap="rnd">
                    <a:solidFill>
                      <a:srgbClr val="CC9900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2022'!$E$2:$M$2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2000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2005</c:v>
                      </c:pt>
                      <c:pt idx="4">
                        <c:v>2008</c:v>
                      </c:pt>
                      <c:pt idx="5">
                        <c:v>2011</c:v>
                      </c:pt>
                      <c:pt idx="6">
                        <c:v>2014</c:v>
                      </c:pt>
                      <c:pt idx="7">
                        <c:v>2017</c:v>
                      </c:pt>
                      <c:pt idx="8">
                        <c:v>2022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2022'!$E$26:$M$26</c15:sqref>
                        </c15:formulaRef>
                      </c:ext>
                    </c:extLst>
                    <c:numCache>
                      <c:formatCode>0.0</c:formatCode>
                      <c:ptCount val="9"/>
                      <c:pt idx="1">
                        <c:v>94.617000000000004</c:v>
                      </c:pt>
                      <c:pt idx="2">
                        <c:v>94.569000000000003</c:v>
                      </c:pt>
                      <c:pt idx="3">
                        <c:v>92.293000000000006</c:v>
                      </c:pt>
                      <c:pt idx="4">
                        <c:v>92.629000000000005</c:v>
                      </c:pt>
                      <c:pt idx="5">
                        <c:v>90.971000000000004</c:v>
                      </c:pt>
                      <c:pt idx="6">
                        <c:v>89.277000000000001</c:v>
                      </c:pt>
                      <c:pt idx="7">
                        <c:v>85.656000000000006</c:v>
                      </c:pt>
                      <c:pt idx="8">
                        <c:v>80.632999999999996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C39B-42D0-88E1-2BD083901AEE}"/>
                  </c:ext>
                </c:extLst>
              </c15:ser>
            </c15:filteredScatterSeries>
            <c15:filteredScatterSeries>
              <c15:ser>
                <c:idx val="10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2022'!$B$27:$C$27</c15:sqref>
                        </c15:formulaRef>
                      </c:ext>
                    </c:extLst>
                    <c:strCache>
                      <c:ptCount val="2"/>
                      <c:pt idx="0">
                        <c:v>Boissons alcoolisées</c:v>
                      </c:pt>
                      <c:pt idx="1">
                        <c:v>Année &gt;=1 fs</c:v>
                      </c:pt>
                    </c:strCache>
                  </c:strRef>
                </c:tx>
                <c:spPr>
                  <a:ln w="25400" cap="rnd">
                    <a:solidFill>
                      <a:schemeClr val="accent1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60000"/>
                      </a:schemeClr>
                    </a:solidFill>
                    <a:ln w="9525">
                      <a:solidFill>
                        <a:schemeClr val="accent5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b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2022'!$E$2:$M$2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2000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2005</c:v>
                      </c:pt>
                      <c:pt idx="4">
                        <c:v>2008</c:v>
                      </c:pt>
                      <c:pt idx="5">
                        <c:v>2011</c:v>
                      </c:pt>
                      <c:pt idx="6">
                        <c:v>2014</c:v>
                      </c:pt>
                      <c:pt idx="7">
                        <c:v>2017</c:v>
                      </c:pt>
                      <c:pt idx="8">
                        <c:v>2022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2022'!$E$27:$M$27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6" formatCode="0.0">
                        <c:v>82.421999999999997</c:v>
                      </c:pt>
                      <c:pt idx="7" formatCode="0.0">
                        <c:v>77.733000000000004</c:v>
                      </c:pt>
                      <c:pt idx="8" formatCode="0.0">
                        <c:v>73.254000000000005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C39B-42D0-88E1-2BD083901AEE}"/>
                  </c:ext>
                </c:extLst>
              </c15:ser>
            </c15:filteredScatterSeries>
            <c15:filteredScatterSeries>
              <c15:ser>
                <c:idx val="11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2022'!$B$28:$C$28</c15:sqref>
                        </c15:formulaRef>
                      </c:ext>
                    </c:extLst>
                    <c:strCache>
                      <c:ptCount val="2"/>
                      <c:pt idx="0">
                        <c:v>Boissons alcoolisées</c:v>
                      </c:pt>
                      <c:pt idx="1">
                        <c:v>Mois &gt;=1 fs</c:v>
                      </c:pt>
                    </c:strCache>
                  </c:strRef>
                </c:tx>
                <c:spPr>
                  <a:ln w="25400" cap="rnd">
                    <a:solidFill>
                      <a:schemeClr val="accent6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b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2022'!$E$2:$M$2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2000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2005</c:v>
                      </c:pt>
                      <c:pt idx="4">
                        <c:v>2008</c:v>
                      </c:pt>
                      <c:pt idx="5">
                        <c:v>2011</c:v>
                      </c:pt>
                      <c:pt idx="6">
                        <c:v>2014</c:v>
                      </c:pt>
                      <c:pt idx="7">
                        <c:v>2017</c:v>
                      </c:pt>
                      <c:pt idx="8">
                        <c:v>2022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2022'!$E$28:$M$28</c15:sqref>
                        </c15:formulaRef>
                      </c:ext>
                    </c:extLst>
                    <c:numCache>
                      <c:formatCode>0.0</c:formatCode>
                      <c:ptCount val="9"/>
                      <c:pt idx="0">
                        <c:v>79.239999999999995</c:v>
                      </c:pt>
                      <c:pt idx="1">
                        <c:v>80.869</c:v>
                      </c:pt>
                      <c:pt idx="2">
                        <c:v>82.052999999999997</c:v>
                      </c:pt>
                      <c:pt idx="3">
                        <c:v>78.739000000000004</c:v>
                      </c:pt>
                      <c:pt idx="4">
                        <c:v>77.427000000000007</c:v>
                      </c:pt>
                      <c:pt idx="5">
                        <c:v>76.956000000000003</c:v>
                      </c:pt>
                      <c:pt idx="6">
                        <c:v>71.977000000000004</c:v>
                      </c:pt>
                      <c:pt idx="7">
                        <c:v>66.471000000000004</c:v>
                      </c:pt>
                      <c:pt idx="8">
                        <c:v>58.566000000000003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C39B-42D0-88E1-2BD083901AEE}"/>
                  </c:ext>
                </c:extLst>
              </c15:ser>
            </c15:filteredScatterSeries>
            <c15:filteredScatterSeries>
              <c15:ser>
                <c:idx val="12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2022'!$B$29:$C$29</c15:sqref>
                        </c15:formulaRef>
                      </c:ext>
                    </c:extLst>
                    <c:strCache>
                      <c:ptCount val="2"/>
                      <c:pt idx="0">
                        <c:v>Boissons alcoolisées</c:v>
                      </c:pt>
                      <c:pt idx="1">
                        <c:v>Régulier &gt;=10 fs/ms</c:v>
                      </c:pt>
                    </c:strCache>
                  </c:strRef>
                </c:tx>
                <c:spPr>
                  <a:ln w="25400" cap="rnd">
                    <a:solidFill>
                      <a:schemeClr val="accent5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2022'!$E$2:$M$2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2000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2005</c:v>
                      </c:pt>
                      <c:pt idx="4">
                        <c:v>2008</c:v>
                      </c:pt>
                      <c:pt idx="5">
                        <c:v>2011</c:v>
                      </c:pt>
                      <c:pt idx="6">
                        <c:v>2014</c:v>
                      </c:pt>
                      <c:pt idx="7">
                        <c:v>2017</c:v>
                      </c:pt>
                      <c:pt idx="8">
                        <c:v>2022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2022'!$E$29:$M$29</c15:sqref>
                        </c15:formulaRef>
                      </c:ext>
                    </c:extLst>
                    <c:numCache>
                      <c:formatCode>0.0</c:formatCode>
                      <c:ptCount val="9"/>
                      <c:pt idx="0">
                        <c:v>10.888999999999999</c:v>
                      </c:pt>
                      <c:pt idx="1">
                        <c:v>12.597</c:v>
                      </c:pt>
                      <c:pt idx="2">
                        <c:v>14.513999999999999</c:v>
                      </c:pt>
                      <c:pt idx="3">
                        <c:v>12.042999999999999</c:v>
                      </c:pt>
                      <c:pt idx="4">
                        <c:v>8.8879999999999999</c:v>
                      </c:pt>
                      <c:pt idx="5">
                        <c:v>10.507</c:v>
                      </c:pt>
                      <c:pt idx="6">
                        <c:v>12.247</c:v>
                      </c:pt>
                      <c:pt idx="7">
                        <c:v>8.4090000000000007</c:v>
                      </c:pt>
                      <c:pt idx="8">
                        <c:v>7.1959999999999997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39B-42D0-88E1-2BD083901AEE}"/>
                  </c:ext>
                </c:extLst>
              </c15:ser>
            </c15:filteredScatterSeries>
            <c15:filteredScatterSeries>
              <c15:ser>
                <c:idx val="13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2022'!$B$30:$C$30</c15:sqref>
                        </c15:formulaRef>
                      </c:ext>
                    </c:extLst>
                    <c:strCache>
                      <c:ptCount val="2"/>
                      <c:pt idx="0">
                        <c:v>Boissons alcoolisées</c:v>
                      </c:pt>
                      <c:pt idx="1">
                        <c:v>Quotidien</c:v>
                      </c:pt>
                    </c:strCache>
                  </c:strRef>
                </c:tx>
                <c:spPr>
                  <a:ln w="25400" cap="rnd">
                    <a:solidFill>
                      <a:schemeClr val="accent2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2022'!$E$2:$M$2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2000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2005</c:v>
                      </c:pt>
                      <c:pt idx="4">
                        <c:v>2008</c:v>
                      </c:pt>
                      <c:pt idx="5">
                        <c:v>2011</c:v>
                      </c:pt>
                      <c:pt idx="6">
                        <c:v>2014</c:v>
                      </c:pt>
                      <c:pt idx="7">
                        <c:v>2017</c:v>
                      </c:pt>
                      <c:pt idx="8">
                        <c:v>2022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2022'!$E$30:$M$30</c15:sqref>
                        </c15:formulaRef>
                      </c:ext>
                    </c:extLst>
                    <c:numCache>
                      <c:formatCode>0.0</c:formatCode>
                      <c:ptCount val="9"/>
                      <c:pt idx="1">
                        <c:v>1.002</c:v>
                      </c:pt>
                      <c:pt idx="2">
                        <c:v>1.103</c:v>
                      </c:pt>
                      <c:pt idx="3">
                        <c:v>1.23</c:v>
                      </c:pt>
                      <c:pt idx="4">
                        <c:v>0.754</c:v>
                      </c:pt>
                      <c:pt idx="5">
                        <c:v>0.92300000000000004</c:v>
                      </c:pt>
                      <c:pt idx="6">
                        <c:v>1.7669999999999999</c:v>
                      </c:pt>
                      <c:pt idx="7">
                        <c:v>1.3320000000000001</c:v>
                      </c:pt>
                      <c:pt idx="8">
                        <c:v>0.91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C39B-42D0-88E1-2BD083901AEE}"/>
                  </c:ext>
                </c:extLst>
              </c15:ser>
            </c15:filteredScatterSeries>
            <c15:filteredScatterSeries>
              <c15:ser>
                <c:idx val="14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2022'!$B$31:$C$31</c15:sqref>
                        </c15:formulaRef>
                      </c:ext>
                    </c:extLst>
                    <c:strCache>
                      <c:ptCount val="2"/>
                      <c:pt idx="0">
                        <c:v>API</c:v>
                      </c:pt>
                      <c:pt idx="1">
                        <c:v>Mois &gt;=1 fs</c:v>
                      </c:pt>
                    </c:strCache>
                  </c:strRef>
                </c:tx>
                <c:spPr>
                  <a:ln w="25400" cap="rnd">
                    <a:solidFill>
                      <a:schemeClr val="bg1">
                        <a:lumMod val="65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b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2022'!$E$2:$M$2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2000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2005</c:v>
                      </c:pt>
                      <c:pt idx="4">
                        <c:v>2008</c:v>
                      </c:pt>
                      <c:pt idx="5">
                        <c:v>2011</c:v>
                      </c:pt>
                      <c:pt idx="6">
                        <c:v>2014</c:v>
                      </c:pt>
                      <c:pt idx="7">
                        <c:v>2017</c:v>
                      </c:pt>
                      <c:pt idx="8">
                        <c:v>2022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2022'!$E$31:$M$31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3" formatCode="0.0">
                        <c:v>45.801000000000002</c:v>
                      </c:pt>
                      <c:pt idx="4" formatCode="0.0">
                        <c:v>48.673000000000002</c:v>
                      </c:pt>
                      <c:pt idx="5" formatCode="0.0">
                        <c:v>53.177</c:v>
                      </c:pt>
                      <c:pt idx="6" formatCode="0.0">
                        <c:v>48.792999999999999</c:v>
                      </c:pt>
                      <c:pt idx="7" formatCode="0.0">
                        <c:v>43.95</c:v>
                      </c:pt>
                      <c:pt idx="8" formatCode="0.0">
                        <c:v>36.597999999999999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39B-42D0-88E1-2BD083901AEE}"/>
                  </c:ext>
                </c:extLst>
              </c15:ser>
            </c15:filteredScatterSeries>
            <c15:filteredScatterSeries>
              <c15:ser>
                <c:idx val="15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2022'!$B$32:$C$32</c15:sqref>
                        </c15:formulaRef>
                      </c:ext>
                    </c:extLst>
                    <c:strCache>
                      <c:ptCount val="2"/>
                      <c:pt idx="0">
                        <c:v>API</c:v>
                      </c:pt>
                      <c:pt idx="1">
                        <c:v>Répétée &gt;=3 fs/ms</c:v>
                      </c:pt>
                    </c:strCache>
                  </c:strRef>
                </c:tx>
                <c:spPr>
                  <a:ln w="25400" cap="rnd">
                    <a:solidFill>
                      <a:srgbClr val="FFC000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2022'!$E$2:$M$2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2000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2005</c:v>
                      </c:pt>
                      <c:pt idx="4">
                        <c:v>2008</c:v>
                      </c:pt>
                      <c:pt idx="5">
                        <c:v>2011</c:v>
                      </c:pt>
                      <c:pt idx="6">
                        <c:v>2014</c:v>
                      </c:pt>
                      <c:pt idx="7">
                        <c:v>2017</c:v>
                      </c:pt>
                      <c:pt idx="8">
                        <c:v>2022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2022'!$E$32:$M$32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3" formatCode="0.0">
                        <c:v>17.898</c:v>
                      </c:pt>
                      <c:pt idx="4" formatCode="0.0">
                        <c:v>19.657</c:v>
                      </c:pt>
                      <c:pt idx="5" formatCode="0.0">
                        <c:v>22.577000000000002</c:v>
                      </c:pt>
                      <c:pt idx="6" formatCode="0.0">
                        <c:v>21.815000000000001</c:v>
                      </c:pt>
                      <c:pt idx="7" formatCode="0.0">
                        <c:v>16.420999999999999</c:v>
                      </c:pt>
                      <c:pt idx="8" formatCode="0.0">
                        <c:v>13.563000000000001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C39B-42D0-88E1-2BD083901AEE}"/>
                  </c:ext>
                </c:extLst>
              </c15:ser>
            </c15:filteredScatterSeries>
            <c15:filteredScatterSeries>
              <c15:ser>
                <c:idx val="16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2022'!$B$33:$C$33</c15:sqref>
                        </c15:formulaRef>
                      </c:ext>
                    </c:extLst>
                    <c:strCache>
                      <c:ptCount val="2"/>
                      <c:pt idx="0">
                        <c:v>API</c:v>
                      </c:pt>
                      <c:pt idx="1">
                        <c:v>Régulière &gt;=10 fs/ms</c:v>
                      </c:pt>
                    </c:strCache>
                  </c:strRef>
                </c:tx>
                <c:spPr>
                  <a:ln w="25400" cap="rnd">
                    <a:solidFill>
                      <a:schemeClr val="accent5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2022'!$E$2:$M$2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2000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2005</c:v>
                      </c:pt>
                      <c:pt idx="4">
                        <c:v>2008</c:v>
                      </c:pt>
                      <c:pt idx="5">
                        <c:v>2011</c:v>
                      </c:pt>
                      <c:pt idx="6">
                        <c:v>2014</c:v>
                      </c:pt>
                      <c:pt idx="7">
                        <c:v>2017</c:v>
                      </c:pt>
                      <c:pt idx="8">
                        <c:v>2022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2022'!$E$33:$M$33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3" formatCode="0.0">
                        <c:v>2.214</c:v>
                      </c:pt>
                      <c:pt idx="4" formatCode="0.0">
                        <c:v>2.3839999999999999</c:v>
                      </c:pt>
                      <c:pt idx="5" formatCode="0.0">
                        <c:v>2.738</c:v>
                      </c:pt>
                      <c:pt idx="6" formatCode="0.0">
                        <c:v>2.984</c:v>
                      </c:pt>
                      <c:pt idx="7" formatCode="0.0">
                        <c:v>2.6739999999999999</c:v>
                      </c:pt>
                      <c:pt idx="8" formatCode="0.0">
                        <c:v>2.1230000000000002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C39B-42D0-88E1-2BD083901AEE}"/>
                  </c:ext>
                </c:extLst>
              </c15:ser>
            </c15:filteredScatterSeries>
            <c15:filteredScatterSeries>
              <c15:ser>
                <c:idx val="17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2022'!$B$34:$C$34</c15:sqref>
                        </c15:formulaRef>
                      </c:ext>
                    </c:extLst>
                    <c:strCache>
                      <c:ptCount val="2"/>
                      <c:pt idx="0">
                        <c:v>Ivresse</c:v>
                      </c:pt>
                      <c:pt idx="1">
                        <c:v>Expérimentation</c:v>
                      </c:pt>
                    </c:strCache>
                  </c:strRef>
                </c:tx>
                <c:spPr>
                  <a:ln w="25400" cap="rnd">
                    <a:solidFill>
                      <a:srgbClr val="92D050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2022'!$E$2:$M$2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2000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2005</c:v>
                      </c:pt>
                      <c:pt idx="4">
                        <c:v>2008</c:v>
                      </c:pt>
                      <c:pt idx="5">
                        <c:v>2011</c:v>
                      </c:pt>
                      <c:pt idx="6">
                        <c:v>2014</c:v>
                      </c:pt>
                      <c:pt idx="7">
                        <c:v>2017</c:v>
                      </c:pt>
                      <c:pt idx="8">
                        <c:v>2022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2022'!$E$34:$M$34</c15:sqref>
                        </c15:formulaRef>
                      </c:ext>
                    </c:extLst>
                    <c:numCache>
                      <c:formatCode>0.0</c:formatCode>
                      <c:ptCount val="9"/>
                      <c:pt idx="0">
                        <c:v>56.585000000000001</c:v>
                      </c:pt>
                      <c:pt idx="1">
                        <c:v>56.106999999999999</c:v>
                      </c:pt>
                      <c:pt idx="2">
                        <c:v>55.042000000000002</c:v>
                      </c:pt>
                      <c:pt idx="3">
                        <c:v>56.613</c:v>
                      </c:pt>
                      <c:pt idx="4">
                        <c:v>59.823999999999998</c:v>
                      </c:pt>
                      <c:pt idx="5">
                        <c:v>58.517000000000003</c:v>
                      </c:pt>
                      <c:pt idx="6">
                        <c:v>58.893000000000001</c:v>
                      </c:pt>
                      <c:pt idx="7">
                        <c:v>50.423000000000002</c:v>
                      </c:pt>
                      <c:pt idx="8">
                        <c:v>45.923000000000002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C39B-42D0-88E1-2BD083901AEE}"/>
                  </c:ext>
                </c:extLst>
              </c15:ser>
            </c15:filteredScatterSeries>
            <c15:filteredScatterSeries>
              <c15:ser>
                <c:idx val="18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2022'!$B$35:$C$35</c15:sqref>
                        </c15:formulaRef>
                      </c:ext>
                    </c:extLst>
                    <c:strCache>
                      <c:ptCount val="2"/>
                      <c:pt idx="0">
                        <c:v>Cannabis</c:v>
                      </c:pt>
                      <c:pt idx="1">
                        <c:v>Expérimentation</c:v>
                      </c:pt>
                    </c:strCache>
                  </c:strRef>
                </c:tx>
                <c:spPr>
                  <a:ln w="2540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80000"/>
                      </a:schemeClr>
                    </a:solidFill>
                    <a:ln w="9525">
                      <a:solidFill>
                        <a:schemeClr val="accent1">
                          <a:lumMod val="80000"/>
                        </a:schemeClr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2022'!$E$2:$M$2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2000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2005</c:v>
                      </c:pt>
                      <c:pt idx="4">
                        <c:v>2008</c:v>
                      </c:pt>
                      <c:pt idx="5">
                        <c:v>2011</c:v>
                      </c:pt>
                      <c:pt idx="6">
                        <c:v>2014</c:v>
                      </c:pt>
                      <c:pt idx="7">
                        <c:v>2017</c:v>
                      </c:pt>
                      <c:pt idx="8">
                        <c:v>2022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2022'!$E$35:$M$35</c15:sqref>
                        </c15:formulaRef>
                      </c:ext>
                    </c:extLst>
                    <c:numCache>
                      <c:formatCode>0.0</c:formatCode>
                      <c:ptCount val="9"/>
                      <c:pt idx="0">
                        <c:v>45.6</c:v>
                      </c:pt>
                      <c:pt idx="1">
                        <c:v>50.241999999999997</c:v>
                      </c:pt>
                      <c:pt idx="2">
                        <c:v>50.325000000000003</c:v>
                      </c:pt>
                      <c:pt idx="3">
                        <c:v>49.396000000000001</c:v>
                      </c:pt>
                      <c:pt idx="4">
                        <c:v>42.185000000000002</c:v>
                      </c:pt>
                      <c:pt idx="5">
                        <c:v>41.469000000000001</c:v>
                      </c:pt>
                      <c:pt idx="6">
                        <c:v>47.826000000000001</c:v>
                      </c:pt>
                      <c:pt idx="7">
                        <c:v>39.087000000000003</c:v>
                      </c:pt>
                      <c:pt idx="8">
                        <c:v>29.887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C39B-42D0-88E1-2BD083901AEE}"/>
                  </c:ext>
                </c:extLst>
              </c15:ser>
            </c15:filteredScatterSeries>
            <c15:filteredScatterSeries>
              <c15:ser>
                <c:idx val="19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2022'!$B$36:$C$36</c15:sqref>
                        </c15:formulaRef>
                      </c:ext>
                    </c:extLst>
                    <c:strCache>
                      <c:ptCount val="2"/>
                      <c:pt idx="0">
                        <c:v>Cannabis</c:v>
                      </c:pt>
                      <c:pt idx="1">
                        <c:v>Année &gt;=1 fs</c:v>
                      </c:pt>
                    </c:strCache>
                  </c:strRef>
                </c:tx>
                <c:spPr>
                  <a:ln w="25400" cap="rnd">
                    <a:solidFill>
                      <a:schemeClr val="accent2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80000"/>
                      </a:schemeClr>
                    </a:solidFill>
                    <a:ln w="9525">
                      <a:solidFill>
                        <a:schemeClr val="accent2">
                          <a:lumMod val="80000"/>
                        </a:schemeClr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b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2022'!$E$2:$M$2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2000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2005</c:v>
                      </c:pt>
                      <c:pt idx="4">
                        <c:v>2008</c:v>
                      </c:pt>
                      <c:pt idx="5">
                        <c:v>2011</c:v>
                      </c:pt>
                      <c:pt idx="6">
                        <c:v>2014</c:v>
                      </c:pt>
                      <c:pt idx="7">
                        <c:v>2017</c:v>
                      </c:pt>
                      <c:pt idx="8">
                        <c:v>2022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2022'!$E$36:$M$36</c15:sqref>
                        </c15:formulaRef>
                      </c:ext>
                    </c:extLst>
                    <c:numCache>
                      <c:formatCode>0.0</c:formatCode>
                      <c:ptCount val="9"/>
                      <c:pt idx="0">
                        <c:v>40.378999999999998</c:v>
                      </c:pt>
                      <c:pt idx="1">
                        <c:v>44.694000000000003</c:v>
                      </c:pt>
                      <c:pt idx="2">
                        <c:v>42.994</c:v>
                      </c:pt>
                      <c:pt idx="3">
                        <c:v>41.265999999999998</c:v>
                      </c:pt>
                      <c:pt idx="4">
                        <c:v>35.895000000000003</c:v>
                      </c:pt>
                      <c:pt idx="5">
                        <c:v>34.546999999999997</c:v>
                      </c:pt>
                      <c:pt idx="6">
                        <c:v>38.231999999999999</c:v>
                      </c:pt>
                      <c:pt idx="7">
                        <c:v>31.315000000000001</c:v>
                      </c:pt>
                      <c:pt idx="8">
                        <c:v>23.315000000000001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C39B-42D0-88E1-2BD083901AEE}"/>
                  </c:ext>
                </c:extLst>
              </c15:ser>
            </c15:filteredScatterSeries>
            <c15:filteredScatterSeries>
              <c15:ser>
                <c:idx val="20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2022'!$B$37:$C$37</c15:sqref>
                        </c15:formulaRef>
                      </c:ext>
                    </c:extLst>
                    <c:strCache>
                      <c:ptCount val="2"/>
                      <c:pt idx="0">
                        <c:v>Cannabis</c:v>
                      </c:pt>
                      <c:pt idx="1">
                        <c:v>Mois &gt;=1 fs</c:v>
                      </c:pt>
                    </c:strCache>
                  </c:strRef>
                </c:tx>
                <c:spPr>
                  <a:ln w="25400" cap="rnd">
                    <a:solidFill>
                      <a:schemeClr val="bg1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80000"/>
                      </a:schemeClr>
                    </a:solidFill>
                    <a:ln w="9525">
                      <a:solidFill>
                        <a:schemeClr val="accent3">
                          <a:lumMod val="80000"/>
                        </a:schemeClr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b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2022'!$E$2:$M$2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2000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2005</c:v>
                      </c:pt>
                      <c:pt idx="4">
                        <c:v>2008</c:v>
                      </c:pt>
                      <c:pt idx="5">
                        <c:v>2011</c:v>
                      </c:pt>
                      <c:pt idx="6">
                        <c:v>2014</c:v>
                      </c:pt>
                      <c:pt idx="7">
                        <c:v>2017</c:v>
                      </c:pt>
                      <c:pt idx="8">
                        <c:v>2022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2022'!$E$37:$M$37</c15:sqref>
                        </c15:formulaRef>
                      </c:ext>
                    </c:extLst>
                    <c:numCache>
                      <c:formatCode>0.0</c:formatCode>
                      <c:ptCount val="9"/>
                      <c:pt idx="0">
                        <c:v>28.545000000000002</c:v>
                      </c:pt>
                      <c:pt idx="1">
                        <c:v>32.317</c:v>
                      </c:pt>
                      <c:pt idx="2">
                        <c:v>30.698</c:v>
                      </c:pt>
                      <c:pt idx="3">
                        <c:v>27.919</c:v>
                      </c:pt>
                      <c:pt idx="4">
                        <c:v>24.699000000000002</c:v>
                      </c:pt>
                      <c:pt idx="5">
                        <c:v>22.434000000000001</c:v>
                      </c:pt>
                      <c:pt idx="6">
                        <c:v>25.533999999999999</c:v>
                      </c:pt>
                      <c:pt idx="7">
                        <c:v>20.956</c:v>
                      </c:pt>
                      <c:pt idx="8">
                        <c:v>13.896000000000001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C39B-42D0-88E1-2BD083901AEE}"/>
                  </c:ext>
                </c:extLst>
              </c15:ser>
            </c15:filteredScatterSeries>
            <c15:filteredScatterSeries>
              <c15:ser>
                <c:idx val="21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2022'!$B$38:$C$38</c15:sqref>
                        </c15:formulaRef>
                      </c:ext>
                    </c:extLst>
                    <c:strCache>
                      <c:ptCount val="2"/>
                      <c:pt idx="0">
                        <c:v>Cannabis</c:v>
                      </c:pt>
                      <c:pt idx="1">
                        <c:v>Régulier &gt;=10 fs/ms</c:v>
                      </c:pt>
                    </c:strCache>
                  </c:strRef>
                </c:tx>
                <c:spPr>
                  <a:ln w="25400" cap="rnd">
                    <a:solidFill>
                      <a:schemeClr val="accent4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80000"/>
                      </a:schemeClr>
                    </a:solidFill>
                    <a:ln w="9525">
                      <a:solidFill>
                        <a:schemeClr val="accent4">
                          <a:lumMod val="80000"/>
                        </a:schemeClr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2022'!$E$2:$M$2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2000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2005</c:v>
                      </c:pt>
                      <c:pt idx="4">
                        <c:v>2008</c:v>
                      </c:pt>
                      <c:pt idx="5">
                        <c:v>2011</c:v>
                      </c:pt>
                      <c:pt idx="6">
                        <c:v>2014</c:v>
                      </c:pt>
                      <c:pt idx="7">
                        <c:v>2017</c:v>
                      </c:pt>
                      <c:pt idx="8">
                        <c:v>2022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2022'!$E$38:$M$38</c15:sqref>
                        </c15:formulaRef>
                      </c:ext>
                    </c:extLst>
                    <c:numCache>
                      <c:formatCode>0.0</c:formatCode>
                      <c:ptCount val="9"/>
                      <c:pt idx="0">
                        <c:v>9.9979999999999993</c:v>
                      </c:pt>
                      <c:pt idx="1">
                        <c:v>12.327</c:v>
                      </c:pt>
                      <c:pt idx="2">
                        <c:v>10.602</c:v>
                      </c:pt>
                      <c:pt idx="3">
                        <c:v>10.762</c:v>
                      </c:pt>
                      <c:pt idx="4">
                        <c:v>7.3330000000000002</c:v>
                      </c:pt>
                      <c:pt idx="5">
                        <c:v>6.48</c:v>
                      </c:pt>
                      <c:pt idx="6">
                        <c:v>9.1509999999999998</c:v>
                      </c:pt>
                      <c:pt idx="7">
                        <c:v>7.1639999999999997</c:v>
                      </c:pt>
                      <c:pt idx="8">
                        <c:v>3.8039999999999998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C39B-42D0-88E1-2BD083901AEE}"/>
                  </c:ext>
                </c:extLst>
              </c15:ser>
            </c15:filteredScatterSeries>
            <c15:filteredScatterSeries>
              <c15:ser>
                <c:idx val="22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2022'!$B$39:$C$39</c15:sqref>
                        </c15:formulaRef>
                      </c:ext>
                    </c:extLst>
                    <c:strCache>
                      <c:ptCount val="2"/>
                      <c:pt idx="0">
                        <c:v>Cannabis</c:v>
                      </c:pt>
                      <c:pt idx="1">
                        <c:v>Quotidien</c:v>
                      </c:pt>
                    </c:strCache>
                  </c:strRef>
                </c:tx>
                <c:spPr>
                  <a:ln w="25400" cap="rnd">
                    <a:solidFill>
                      <a:schemeClr val="accent1">
                        <a:lumMod val="60000"/>
                        <a:lumOff val="4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80000"/>
                      </a:schemeClr>
                    </a:solidFill>
                    <a:ln w="9525">
                      <a:solidFill>
                        <a:schemeClr val="accent5">
                          <a:lumMod val="80000"/>
                        </a:schemeClr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b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2022'!$E$2:$M$2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2000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2005</c:v>
                      </c:pt>
                      <c:pt idx="4">
                        <c:v>2008</c:v>
                      </c:pt>
                      <c:pt idx="5">
                        <c:v>2011</c:v>
                      </c:pt>
                      <c:pt idx="6">
                        <c:v>2014</c:v>
                      </c:pt>
                      <c:pt idx="7">
                        <c:v>2017</c:v>
                      </c:pt>
                      <c:pt idx="8">
                        <c:v>2022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2022'!$E$39:$M$39</c15:sqref>
                        </c15:formulaRef>
                      </c:ext>
                    </c:extLst>
                    <c:numCache>
                      <c:formatCode>0.0</c:formatCode>
                      <c:ptCount val="9"/>
                      <c:pt idx="1">
                        <c:v>4.4550000000000001</c:v>
                      </c:pt>
                      <c:pt idx="2">
                        <c:v>3.9359999999999999</c:v>
                      </c:pt>
                      <c:pt idx="3">
                        <c:v>5.1580000000000004</c:v>
                      </c:pt>
                      <c:pt idx="4">
                        <c:v>3.238</c:v>
                      </c:pt>
                      <c:pt idx="5">
                        <c:v>2.988</c:v>
                      </c:pt>
                      <c:pt idx="6">
                        <c:v>3.9569999999999999</c:v>
                      </c:pt>
                      <c:pt idx="7">
                        <c:v>3.3929999999999998</c:v>
                      </c:pt>
                      <c:pt idx="8">
                        <c:v>1.7090000000000001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C39B-42D0-88E1-2BD083901AEE}"/>
                  </c:ext>
                </c:extLst>
              </c15:ser>
            </c15:filteredScatterSeries>
            <c15:filteredScatterSeries>
              <c15:ser>
                <c:idx val="25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2022'!$B$42:$C$42</c15:sqref>
                        </c15:formulaRef>
                      </c:ext>
                    </c:extLst>
                    <c:strCache>
                      <c:ptCount val="2"/>
                      <c:pt idx="0">
                        <c:v>Illicite (autre que cannabis)</c:v>
                      </c:pt>
                      <c:pt idx="1">
                        <c:v>Expérimentation</c:v>
                      </c:pt>
                    </c:strCache>
                  </c:strRef>
                </c:tx>
                <c:spPr>
                  <a:ln w="25400" cap="rnd">
                    <a:solidFill>
                      <a:srgbClr val="FFC000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  <a:lumOff val="40000"/>
                      </a:schemeClr>
                    </a:solidFill>
                    <a:ln w="952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b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2022'!$E$2:$M$2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2000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2005</c:v>
                      </c:pt>
                      <c:pt idx="4">
                        <c:v>2008</c:v>
                      </c:pt>
                      <c:pt idx="5">
                        <c:v>2011</c:v>
                      </c:pt>
                      <c:pt idx="6">
                        <c:v>2014</c:v>
                      </c:pt>
                      <c:pt idx="7">
                        <c:v>2017</c:v>
                      </c:pt>
                      <c:pt idx="8">
                        <c:v>2022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2022'!$E$42:$M$42</c15:sqref>
                        </c15:formulaRef>
                      </c:ext>
                    </c:extLst>
                    <c:numCache>
                      <c:formatCode>0.0</c:formatCode>
                      <c:ptCount val="9"/>
                      <c:pt idx="0">
                        <c:v>5.117</c:v>
                      </c:pt>
                      <c:pt idx="1">
                        <c:v>7.0949999999999998</c:v>
                      </c:pt>
                      <c:pt idx="2">
                        <c:v>6.6079999999999997</c:v>
                      </c:pt>
                      <c:pt idx="3">
                        <c:v>7.1470000000000002</c:v>
                      </c:pt>
                      <c:pt idx="4">
                        <c:v>7.617</c:v>
                      </c:pt>
                      <c:pt idx="5">
                        <c:v>7.681</c:v>
                      </c:pt>
                      <c:pt idx="6">
                        <c:v>8.76</c:v>
                      </c:pt>
                      <c:pt idx="7">
                        <c:v>6.7549999999999999</c:v>
                      </c:pt>
                      <c:pt idx="8">
                        <c:v>3.9140000000000001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C39B-42D0-88E1-2BD083901AEE}"/>
                  </c:ext>
                </c:extLst>
              </c15:ser>
            </c15:filteredScatterSeries>
            <c15:filteredScatterSeries>
              <c15:ser>
                <c:idx val="26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2022'!$B$43:$C$43</c15:sqref>
                        </c15:formulaRef>
                      </c:ext>
                    </c:extLst>
                    <c:strCache>
                      <c:ptCount val="2"/>
                      <c:pt idx="0">
                        <c:v>Illicite (autre que cannabis)</c:v>
                      </c:pt>
                      <c:pt idx="1">
                        <c:v>Année &gt;=1 fs</c:v>
                      </c:pt>
                    </c:strCache>
                  </c:strRef>
                </c:tx>
                <c:spPr>
                  <a:ln w="25400" cap="rnd">
                    <a:solidFill>
                      <a:schemeClr val="bg1">
                        <a:lumMod val="65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  <a:lumOff val="40000"/>
                      </a:schemeClr>
                    </a:solidFill>
                    <a:ln w="9525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b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2022'!$E$2:$M$2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2000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2005</c:v>
                      </c:pt>
                      <c:pt idx="4">
                        <c:v>2008</c:v>
                      </c:pt>
                      <c:pt idx="5">
                        <c:v>2011</c:v>
                      </c:pt>
                      <c:pt idx="6">
                        <c:v>2014</c:v>
                      </c:pt>
                      <c:pt idx="7">
                        <c:v>2017</c:v>
                      </c:pt>
                      <c:pt idx="8">
                        <c:v>2022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2022'!$E$43:$M$43</c15:sqref>
                        </c15:formulaRef>
                      </c:ext>
                    </c:extLst>
                    <c:numCache>
                      <c:formatCode>0.0</c:formatCode>
                      <c:ptCount val="9"/>
                      <c:pt idx="0">
                        <c:v>4.0090000000000003</c:v>
                      </c:pt>
                      <c:pt idx="1">
                        <c:v>5.2210000000000001</c:v>
                      </c:pt>
                      <c:pt idx="2">
                        <c:v>4.9939999999999998</c:v>
                      </c:pt>
                      <c:pt idx="3">
                        <c:v>5.4640000000000004</c:v>
                      </c:pt>
                      <c:pt idx="4">
                        <c:v>5.73</c:v>
                      </c:pt>
                      <c:pt idx="5">
                        <c:v>6.1909999999999998</c:v>
                      </c:pt>
                      <c:pt idx="6">
                        <c:v>4.3869999999999996</c:v>
                      </c:pt>
                      <c:pt idx="7">
                        <c:v>3.839</c:v>
                      </c:pt>
                      <c:pt idx="8">
                        <c:v>2.097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C39B-42D0-88E1-2BD083901AEE}"/>
                  </c:ext>
                </c:extLst>
              </c15:ser>
            </c15:filteredScatterSeries>
            <c15:filteredScatterSeries>
              <c15:ser>
                <c:idx val="28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2022'!$B$45:$C$45</c15:sqref>
                        </c15:formulaRef>
                      </c:ext>
                    </c:extLst>
                    <c:strCache>
                      <c:ptCount val="2"/>
                      <c:pt idx="0">
                        <c:v>Ecstasy/MDMA</c:v>
                      </c:pt>
                      <c:pt idx="1">
                        <c:v>Année &gt;=1 fs</c:v>
                      </c:pt>
                    </c:strCache>
                  </c:strRef>
                </c:tx>
                <c:spPr>
                  <a:ln w="25400" cap="rnd">
                    <a:solidFill>
                      <a:srgbClr val="FF0000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FF0000"/>
                    </a:solidFill>
                    <a:ln w="9525">
                      <a:noFill/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2022'!$E$2:$M$2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2000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2005</c:v>
                      </c:pt>
                      <c:pt idx="4">
                        <c:v>2008</c:v>
                      </c:pt>
                      <c:pt idx="5">
                        <c:v>2011</c:v>
                      </c:pt>
                      <c:pt idx="6">
                        <c:v>2014</c:v>
                      </c:pt>
                      <c:pt idx="7">
                        <c:v>2017</c:v>
                      </c:pt>
                      <c:pt idx="8">
                        <c:v>2022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2022'!$E$45:$M$45</c15:sqref>
                        </c15:formulaRef>
                      </c:ext>
                    </c:extLst>
                    <c:numCache>
                      <c:formatCode>0.0</c:formatCode>
                      <c:ptCount val="9"/>
                      <c:pt idx="0">
                        <c:v>1.51</c:v>
                      </c:pt>
                      <c:pt idx="1">
                        <c:v>2.157</c:v>
                      </c:pt>
                      <c:pt idx="2">
                        <c:v>2.4430000000000001</c:v>
                      </c:pt>
                      <c:pt idx="3">
                        <c:v>2.629</c:v>
                      </c:pt>
                      <c:pt idx="4">
                        <c:v>1.958</c:v>
                      </c:pt>
                      <c:pt idx="5">
                        <c:v>1.431</c:v>
                      </c:pt>
                      <c:pt idx="6">
                        <c:v>2.121</c:v>
                      </c:pt>
                      <c:pt idx="7">
                        <c:v>2.008</c:v>
                      </c:pt>
                      <c:pt idx="8">
                        <c:v>1.0489999999999999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C39B-42D0-88E1-2BD083901AEE}"/>
                  </c:ext>
                </c:extLst>
              </c15:ser>
            </c15:filteredScatterSeries>
            <c15:filteredScatterSeries>
              <c15:ser>
                <c:idx val="29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2022'!$B$46:$C$46</c15:sqref>
                        </c15:formulaRef>
                      </c:ext>
                    </c:extLst>
                    <c:strCache>
                      <c:ptCount val="2"/>
                      <c:pt idx="0">
                        <c:v>Champignons H</c:v>
                      </c:pt>
                      <c:pt idx="1">
                        <c:v>Expérimentation</c:v>
                      </c:pt>
                    </c:strCache>
                  </c:strRef>
                </c:tx>
                <c:spPr>
                  <a:ln w="25400" cap="rnd">
                    <a:solidFill>
                      <a:srgbClr val="FFC000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FFC000"/>
                    </a:solidFill>
                    <a:ln w="9525">
                      <a:noFill/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2022'!$E$2:$M$2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2000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2005</c:v>
                      </c:pt>
                      <c:pt idx="4">
                        <c:v>2008</c:v>
                      </c:pt>
                      <c:pt idx="5">
                        <c:v>2011</c:v>
                      </c:pt>
                      <c:pt idx="6">
                        <c:v>2014</c:v>
                      </c:pt>
                      <c:pt idx="7">
                        <c:v>2017</c:v>
                      </c:pt>
                      <c:pt idx="8">
                        <c:v>2022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2022'!$E$46:$M$46</c15:sqref>
                        </c15:formulaRef>
                      </c:ext>
                    </c:extLst>
                    <c:numCache>
                      <c:formatCode>0.0</c:formatCode>
                      <c:ptCount val="9"/>
                      <c:pt idx="0">
                        <c:v>3.1040000000000001</c:v>
                      </c:pt>
                      <c:pt idx="1">
                        <c:v>4.1680000000000001</c:v>
                      </c:pt>
                      <c:pt idx="2">
                        <c:v>3.5139999999999998</c:v>
                      </c:pt>
                      <c:pt idx="3">
                        <c:v>3.6760000000000002</c:v>
                      </c:pt>
                      <c:pt idx="4">
                        <c:v>3.5350000000000001</c:v>
                      </c:pt>
                      <c:pt idx="5">
                        <c:v>3.492</c:v>
                      </c:pt>
                      <c:pt idx="6">
                        <c:v>3.8109999999999999</c:v>
                      </c:pt>
                      <c:pt idx="7">
                        <c:v>2.782</c:v>
                      </c:pt>
                      <c:pt idx="8">
                        <c:v>1.1259999999999999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C39B-42D0-88E1-2BD083901AEE}"/>
                  </c:ext>
                </c:extLst>
              </c15:ser>
            </c15:filteredScatterSeries>
            <c15:filteredScatterSeries>
              <c15:ser>
                <c:idx val="30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2022'!$B$47:$C$47</c15:sqref>
                        </c15:formulaRef>
                      </c:ext>
                    </c:extLst>
                    <c:strCache>
                      <c:ptCount val="2"/>
                      <c:pt idx="0">
                        <c:v>Champignons H</c:v>
                      </c:pt>
                      <c:pt idx="1">
                        <c:v>Année &gt;=1 fs</c:v>
                      </c:pt>
                    </c:strCache>
                  </c:strRef>
                </c:tx>
                <c:spPr>
                  <a:ln w="25400" cap="rnd">
                    <a:solidFill>
                      <a:srgbClr val="FFC000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FFC000"/>
                    </a:solidFill>
                    <a:ln w="9525">
                      <a:noFill/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2022'!$E$2:$M$2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2000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2005</c:v>
                      </c:pt>
                      <c:pt idx="4">
                        <c:v>2008</c:v>
                      </c:pt>
                      <c:pt idx="5">
                        <c:v>2011</c:v>
                      </c:pt>
                      <c:pt idx="6">
                        <c:v>2014</c:v>
                      </c:pt>
                      <c:pt idx="7">
                        <c:v>2017</c:v>
                      </c:pt>
                      <c:pt idx="8">
                        <c:v>2022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2022'!$E$47:$M$47</c15:sqref>
                        </c15:formulaRef>
                      </c:ext>
                    </c:extLst>
                    <c:numCache>
                      <c:formatCode>0.0</c:formatCode>
                      <c:ptCount val="9"/>
                      <c:pt idx="0">
                        <c:v>2.2480000000000002</c:v>
                      </c:pt>
                      <c:pt idx="1">
                        <c:v>3.1960000000000002</c:v>
                      </c:pt>
                      <c:pt idx="2">
                        <c:v>2.4550000000000001</c:v>
                      </c:pt>
                      <c:pt idx="3">
                        <c:v>2.5760000000000001</c:v>
                      </c:pt>
                      <c:pt idx="4">
                        <c:v>2.375</c:v>
                      </c:pt>
                      <c:pt idx="5">
                        <c:v>2.7869999999999999</c:v>
                      </c:pt>
                      <c:pt idx="6">
                        <c:v>1.732</c:v>
                      </c:pt>
                      <c:pt idx="7">
                        <c:v>1.452</c:v>
                      </c:pt>
                      <c:pt idx="8">
                        <c:v>0.67600000000000005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C39B-42D0-88E1-2BD083901AEE}"/>
                  </c:ext>
                </c:extLst>
              </c15:ser>
            </c15:filteredScatterSeries>
            <c15:filteredScatterSeries>
              <c15:ser>
                <c:idx val="32"/>
                <c:order val="2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2022'!$B$49:$C$49</c15:sqref>
                        </c15:formulaRef>
                      </c:ext>
                    </c:extLst>
                    <c:strCache>
                      <c:ptCount val="2"/>
                      <c:pt idx="0">
                        <c:v>Cocaïne</c:v>
                      </c:pt>
                      <c:pt idx="1">
                        <c:v>Année &gt;=1 fs</c:v>
                      </c:pt>
                    </c:strCache>
                  </c:strRef>
                </c:tx>
                <c:spPr>
                  <a:ln w="25400" cap="rnd">
                    <a:solidFill>
                      <a:srgbClr val="92D050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92D050"/>
                    </a:solidFill>
                    <a:ln w="9525">
                      <a:noFill/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2022'!$E$2:$M$2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2000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2005</c:v>
                      </c:pt>
                      <c:pt idx="4">
                        <c:v>2008</c:v>
                      </c:pt>
                      <c:pt idx="5">
                        <c:v>2011</c:v>
                      </c:pt>
                      <c:pt idx="6">
                        <c:v>2014</c:v>
                      </c:pt>
                      <c:pt idx="7">
                        <c:v>2017</c:v>
                      </c:pt>
                      <c:pt idx="8">
                        <c:v>2022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2022'!$E$49:$M$49</c15:sqref>
                        </c15:formulaRef>
                      </c:ext>
                    </c:extLst>
                    <c:numCache>
                      <c:formatCode>0.0</c:formatCode>
                      <c:ptCount val="9"/>
                      <c:pt idx="0">
                        <c:v>0.63500000000000001</c:v>
                      </c:pt>
                      <c:pt idx="1">
                        <c:v>1</c:v>
                      </c:pt>
                      <c:pt idx="2">
                        <c:v>1.113</c:v>
                      </c:pt>
                      <c:pt idx="3">
                        <c:v>1.8740000000000001</c:v>
                      </c:pt>
                      <c:pt idx="4">
                        <c:v>2.4249999999999998</c:v>
                      </c:pt>
                      <c:pt idx="5">
                        <c:v>2.2389999999999999</c:v>
                      </c:pt>
                      <c:pt idx="6">
                        <c:v>1.5860000000000001</c:v>
                      </c:pt>
                      <c:pt idx="7">
                        <c:v>1.494</c:v>
                      </c:pt>
                      <c:pt idx="8">
                        <c:v>0.68200000000000005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C39B-42D0-88E1-2BD083901AEE}"/>
                  </c:ext>
                </c:extLst>
              </c15:ser>
            </c15:filteredScatterSeries>
            <c15:filteredScatterSeries>
              <c15:ser>
                <c:idx val="33"/>
                <c:order val="2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2022'!$B$50:$C$50</c15:sqref>
                        </c15:formulaRef>
                      </c:ext>
                    </c:extLst>
                    <c:strCache>
                      <c:ptCount val="2"/>
                      <c:pt idx="0">
                        <c:v>Amphétamines</c:v>
                      </c:pt>
                      <c:pt idx="1">
                        <c:v>Expérimentation</c:v>
                      </c:pt>
                    </c:strCache>
                  </c:strRef>
                </c:tx>
                <c:spPr>
                  <a:ln w="25400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tx1"/>
                    </a:solidFill>
                    <a:ln w="9525">
                      <a:noFill/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2022'!$E$2:$M$2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2000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2005</c:v>
                      </c:pt>
                      <c:pt idx="4">
                        <c:v>2008</c:v>
                      </c:pt>
                      <c:pt idx="5">
                        <c:v>2011</c:v>
                      </c:pt>
                      <c:pt idx="6">
                        <c:v>2014</c:v>
                      </c:pt>
                      <c:pt idx="7">
                        <c:v>2017</c:v>
                      </c:pt>
                      <c:pt idx="8">
                        <c:v>2022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2022'!$E$50:$M$50</c15:sqref>
                        </c15:formulaRef>
                      </c:ext>
                    </c:extLst>
                    <c:numCache>
                      <c:formatCode>0.0</c:formatCode>
                      <c:ptCount val="9"/>
                      <c:pt idx="0">
                        <c:v>0.96899999999999997</c:v>
                      </c:pt>
                      <c:pt idx="1">
                        <c:v>1.994</c:v>
                      </c:pt>
                      <c:pt idx="2">
                        <c:v>1.7549999999999999</c:v>
                      </c:pt>
                      <c:pt idx="3">
                        <c:v>2.2050000000000001</c:v>
                      </c:pt>
                      <c:pt idx="4">
                        <c:v>2.722</c:v>
                      </c:pt>
                      <c:pt idx="5">
                        <c:v>2.4319999999999999</c:v>
                      </c:pt>
                      <c:pt idx="6">
                        <c:v>2.7829999999999999</c:v>
                      </c:pt>
                      <c:pt idx="7">
                        <c:v>2.323</c:v>
                      </c:pt>
                      <c:pt idx="8">
                        <c:v>0.86299999999999999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C39B-42D0-88E1-2BD083901AEE}"/>
                  </c:ext>
                </c:extLst>
              </c15:ser>
            </c15:filteredScatterSeries>
            <c15:filteredScatterSeries>
              <c15:ser>
                <c:idx val="34"/>
                <c:order val="2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2022'!$B$51:$C$51</c15:sqref>
                        </c15:formulaRef>
                      </c:ext>
                    </c:extLst>
                    <c:strCache>
                      <c:ptCount val="2"/>
                      <c:pt idx="0">
                        <c:v>Amphétamines</c:v>
                      </c:pt>
                      <c:pt idx="1">
                        <c:v>Année &gt;=1 fs</c:v>
                      </c:pt>
                    </c:strCache>
                  </c:strRef>
                </c:tx>
                <c:spPr>
                  <a:ln w="25400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tx1"/>
                    </a:solidFill>
                    <a:ln w="9525">
                      <a:noFill/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2022'!$E$2:$M$2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2000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2005</c:v>
                      </c:pt>
                      <c:pt idx="4">
                        <c:v>2008</c:v>
                      </c:pt>
                      <c:pt idx="5">
                        <c:v>2011</c:v>
                      </c:pt>
                      <c:pt idx="6">
                        <c:v>2014</c:v>
                      </c:pt>
                      <c:pt idx="7">
                        <c:v>2017</c:v>
                      </c:pt>
                      <c:pt idx="8">
                        <c:v>2022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2022'!$E$51:$M$51</c15:sqref>
                        </c15:formulaRef>
                      </c:ext>
                    </c:extLst>
                    <c:numCache>
                      <c:formatCode>0.0</c:formatCode>
                      <c:ptCount val="9"/>
                      <c:pt idx="0">
                        <c:v>0.59399999999999997</c:v>
                      </c:pt>
                      <c:pt idx="1">
                        <c:v>1.397</c:v>
                      </c:pt>
                      <c:pt idx="2">
                        <c:v>1.2549999999999999</c:v>
                      </c:pt>
                      <c:pt idx="3">
                        <c:v>1.5760000000000001</c:v>
                      </c:pt>
                      <c:pt idx="4">
                        <c:v>1.9159999999999999</c:v>
                      </c:pt>
                      <c:pt idx="5">
                        <c:v>1.909</c:v>
                      </c:pt>
                      <c:pt idx="6">
                        <c:v>1.3180000000000001</c:v>
                      </c:pt>
                      <c:pt idx="7">
                        <c:v>1.222</c:v>
                      </c:pt>
                      <c:pt idx="8">
                        <c:v>0.47899999999999998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C39B-42D0-88E1-2BD083901AEE}"/>
                  </c:ext>
                </c:extLst>
              </c15:ser>
            </c15:filteredScatterSeries>
            <c15:filteredScatterSeries>
              <c15:ser>
                <c:idx val="35"/>
                <c:order val="2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2022'!$B$52:$C$52</c15:sqref>
                        </c15:formulaRef>
                      </c:ext>
                    </c:extLst>
                    <c:strCache>
                      <c:ptCount val="2"/>
                      <c:pt idx="0">
                        <c:v>LSD</c:v>
                      </c:pt>
                      <c:pt idx="1">
                        <c:v>Expérimentation</c:v>
                      </c:pt>
                    </c:strCache>
                  </c:strRef>
                </c:tx>
                <c:spPr>
                  <a:ln w="25400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00B0F0"/>
                    </a:solidFill>
                    <a:ln w="9525">
                      <a:noFill/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2022'!$E$2:$M$2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2000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2005</c:v>
                      </c:pt>
                      <c:pt idx="4">
                        <c:v>2008</c:v>
                      </c:pt>
                      <c:pt idx="5">
                        <c:v>2011</c:v>
                      </c:pt>
                      <c:pt idx="6">
                        <c:v>2014</c:v>
                      </c:pt>
                      <c:pt idx="7">
                        <c:v>2017</c:v>
                      </c:pt>
                      <c:pt idx="8">
                        <c:v>2022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2022'!$E$52:$M$52</c15:sqref>
                        </c15:formulaRef>
                      </c:ext>
                    </c:extLst>
                    <c:numCache>
                      <c:formatCode>0.0</c:formatCode>
                      <c:ptCount val="9"/>
                      <c:pt idx="0">
                        <c:v>1.2070000000000001</c:v>
                      </c:pt>
                      <c:pt idx="1">
                        <c:v>1.278</c:v>
                      </c:pt>
                      <c:pt idx="2">
                        <c:v>0.89500000000000002</c:v>
                      </c:pt>
                      <c:pt idx="3">
                        <c:v>1.075</c:v>
                      </c:pt>
                      <c:pt idx="4">
                        <c:v>1.194</c:v>
                      </c:pt>
                      <c:pt idx="5">
                        <c:v>1.2889999999999999</c:v>
                      </c:pt>
                      <c:pt idx="6">
                        <c:v>1.5920000000000001</c:v>
                      </c:pt>
                      <c:pt idx="7">
                        <c:v>1.579</c:v>
                      </c:pt>
                      <c:pt idx="8">
                        <c:v>1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C39B-42D0-88E1-2BD083901AEE}"/>
                  </c:ext>
                </c:extLst>
              </c15:ser>
            </c15:filteredScatterSeries>
            <c15:filteredScatterSeries>
              <c15:ser>
                <c:idx val="36"/>
                <c:order val="2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2022'!$B$53:$C$53</c15:sqref>
                        </c15:formulaRef>
                      </c:ext>
                    </c:extLst>
                    <c:strCache>
                      <c:ptCount val="2"/>
                      <c:pt idx="0">
                        <c:v>LSD</c:v>
                      </c:pt>
                      <c:pt idx="1">
                        <c:v>Année &gt;=1 fs</c:v>
                      </c:pt>
                    </c:strCache>
                  </c:strRef>
                </c:tx>
                <c:spPr>
                  <a:ln w="25400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00B0F0"/>
                    </a:solidFill>
                    <a:ln w="9525">
                      <a:noFill/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2022'!$E$2:$M$2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2000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2005</c:v>
                      </c:pt>
                      <c:pt idx="4">
                        <c:v>2008</c:v>
                      </c:pt>
                      <c:pt idx="5">
                        <c:v>2011</c:v>
                      </c:pt>
                      <c:pt idx="6">
                        <c:v>2014</c:v>
                      </c:pt>
                      <c:pt idx="7">
                        <c:v>2017</c:v>
                      </c:pt>
                      <c:pt idx="8">
                        <c:v>2022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2022'!$E$53:$M$53</c15:sqref>
                        </c15:formulaRef>
                      </c:ext>
                    </c:extLst>
                    <c:numCache>
                      <c:formatCode>0.0</c:formatCode>
                      <c:ptCount val="9"/>
                      <c:pt idx="0">
                        <c:v>0.94</c:v>
                      </c:pt>
                      <c:pt idx="1">
                        <c:v>0.70499999999999996</c:v>
                      </c:pt>
                      <c:pt idx="2">
                        <c:v>0.63300000000000001</c:v>
                      </c:pt>
                      <c:pt idx="3">
                        <c:v>0.75900000000000001</c:v>
                      </c:pt>
                      <c:pt idx="4">
                        <c:v>0.78</c:v>
                      </c:pt>
                      <c:pt idx="5">
                        <c:v>0.90400000000000003</c:v>
                      </c:pt>
                      <c:pt idx="6">
                        <c:v>0.79900000000000004</c:v>
                      </c:pt>
                      <c:pt idx="7">
                        <c:v>0.84599999999999997</c:v>
                      </c:pt>
                      <c:pt idx="8">
                        <c:v>0.50900000000000001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C39B-42D0-88E1-2BD083901AEE}"/>
                  </c:ext>
                </c:extLst>
              </c15:ser>
            </c15:filteredScatterSeries>
            <c15:filteredScatterSeries>
              <c15:ser>
                <c:idx val="39"/>
                <c:order val="3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2022'!$B$56:$C$56</c15:sqref>
                        </c15:formulaRef>
                      </c:ext>
                    </c:extLst>
                    <c:strCache>
                      <c:ptCount val="2"/>
                      <c:pt idx="0">
                        <c:v>Crack/base</c:v>
                      </c:pt>
                      <c:pt idx="1">
                        <c:v>Expérimentation</c:v>
                      </c:pt>
                    </c:strCache>
                  </c:strRef>
                </c:tx>
                <c:spPr>
                  <a:ln w="25400" cap="rnd">
                    <a:solidFill>
                      <a:srgbClr val="FFC000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70000"/>
                        <a:lumOff val="30000"/>
                      </a:schemeClr>
                    </a:solidFill>
                    <a:ln w="9525">
                      <a:solidFill>
                        <a:schemeClr val="accent4">
                          <a:lumMod val="70000"/>
                          <a:lumOff val="30000"/>
                        </a:schemeClr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b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2022'!$E$2:$M$2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2000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2005</c:v>
                      </c:pt>
                      <c:pt idx="4">
                        <c:v>2008</c:v>
                      </c:pt>
                      <c:pt idx="5">
                        <c:v>2011</c:v>
                      </c:pt>
                      <c:pt idx="6">
                        <c:v>2014</c:v>
                      </c:pt>
                      <c:pt idx="7">
                        <c:v>2017</c:v>
                      </c:pt>
                      <c:pt idx="8">
                        <c:v>2022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2022'!$E$56:$M$56</c15:sqref>
                        </c15:formulaRef>
                      </c:ext>
                    </c:extLst>
                    <c:numCache>
                      <c:formatCode>0.0</c:formatCode>
                      <c:ptCount val="9"/>
                      <c:pt idx="0">
                        <c:v>0.57899999999999996</c:v>
                      </c:pt>
                      <c:pt idx="1">
                        <c:v>0.72599999999999998</c:v>
                      </c:pt>
                      <c:pt idx="2">
                        <c:v>0.56100000000000005</c:v>
                      </c:pt>
                      <c:pt idx="3">
                        <c:v>0.69699999999999995</c:v>
                      </c:pt>
                      <c:pt idx="4">
                        <c:v>1.006</c:v>
                      </c:pt>
                      <c:pt idx="5">
                        <c:v>0.81399999999999995</c:v>
                      </c:pt>
                      <c:pt idx="6">
                        <c:v>1.0549999999999999</c:v>
                      </c:pt>
                      <c:pt idx="7">
                        <c:v>0.59</c:v>
                      </c:pt>
                      <c:pt idx="8">
                        <c:v>0.36299999999999999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F-C39B-42D0-88E1-2BD083901AEE}"/>
                  </c:ext>
                </c:extLst>
              </c15:ser>
            </c15:filteredScatterSeries>
            <c15:filteredScatterSeries>
              <c15:ser>
                <c:idx val="41"/>
                <c:order val="3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2022'!$B$58:$C$58</c15:sqref>
                        </c15:formulaRef>
                      </c:ext>
                    </c:extLst>
                    <c:strCache>
                      <c:ptCount val="2"/>
                      <c:pt idx="0">
                        <c:v>Kétamine</c:v>
                      </c:pt>
                      <c:pt idx="1">
                        <c:v>Expérimentation</c:v>
                      </c:pt>
                    </c:strCache>
                  </c:strRef>
                </c:tx>
                <c:spPr>
                  <a:ln w="25400" cap="rnd">
                    <a:solidFill>
                      <a:srgbClr val="92D050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70000"/>
                        <a:lumOff val="30000"/>
                      </a:schemeClr>
                    </a:solidFill>
                    <a:ln w="9525">
                      <a:solidFill>
                        <a:schemeClr val="accent6">
                          <a:lumMod val="70000"/>
                          <a:lumOff val="30000"/>
                        </a:schemeClr>
                      </a:solidFill>
                    </a:ln>
                    <a:effectLst/>
                  </c:spPr>
                </c:marker>
                <c:dPt>
                  <c:idx val="0"/>
                  <c:marker>
                    <c:symbol val="none"/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0-C39B-42D0-88E1-2BD083901AEE}"/>
                    </c:ext>
                  </c:extLst>
                </c:dPt>
                <c:dLbls>
                  <c:dLbl>
                    <c:idx val="0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0-C39B-42D0-88E1-2BD083901AE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b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2022'!$E$2:$M$2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2000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2005</c:v>
                      </c:pt>
                      <c:pt idx="4">
                        <c:v>2008</c:v>
                      </c:pt>
                      <c:pt idx="5">
                        <c:v>2011</c:v>
                      </c:pt>
                      <c:pt idx="6">
                        <c:v>2014</c:v>
                      </c:pt>
                      <c:pt idx="7">
                        <c:v>2017</c:v>
                      </c:pt>
                      <c:pt idx="8">
                        <c:v>2022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2022'!$E$58:$M$58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2" formatCode="0.0">
                        <c:v>0.33200000000000002</c:v>
                      </c:pt>
                      <c:pt idx="3" formatCode="0.0">
                        <c:v>0.434</c:v>
                      </c:pt>
                      <c:pt idx="4" formatCode="0.0">
                        <c:v>0.55300000000000005</c:v>
                      </c:pt>
                      <c:pt idx="5" formatCode="0.0">
                        <c:v>0.55300000000000005</c:v>
                      </c:pt>
                      <c:pt idx="6" formatCode="0.0">
                        <c:v>0.66181818181818186</c:v>
                      </c:pt>
                      <c:pt idx="7" formatCode="0.0">
                        <c:v>0.77063636363636356</c:v>
                      </c:pt>
                      <c:pt idx="8" formatCode="0.0">
                        <c:v>0.95199999999999996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C39B-42D0-88E1-2BD083901AEE}"/>
                  </c:ext>
                </c:extLst>
              </c15:ser>
            </c15:filteredScatterSeries>
            <c15:filteredScatterSeries>
              <c15:ser>
                <c:idx val="43"/>
                <c:order val="3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2022'!$B$60:$C$60</c15:sqref>
                        </c15:formulaRef>
                      </c:ext>
                    </c:extLst>
                    <c:strCache>
                      <c:ptCount val="2"/>
                      <c:pt idx="0">
                        <c:v>Poppers</c:v>
                      </c:pt>
                      <c:pt idx="1">
                        <c:v>Expérimentation</c:v>
                      </c:pt>
                    </c:strCache>
                  </c:strRef>
                </c:tx>
                <c:spPr>
                  <a:ln w="25400" cap="rnd">
                    <a:solidFill>
                      <a:srgbClr val="FF0000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FF0000"/>
                    </a:solidFill>
                    <a:ln w="9525">
                      <a:noFill/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2022'!$E$2:$M$2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2000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2005</c:v>
                      </c:pt>
                      <c:pt idx="4">
                        <c:v>2008</c:v>
                      </c:pt>
                      <c:pt idx="5">
                        <c:v>2011</c:v>
                      </c:pt>
                      <c:pt idx="6">
                        <c:v>2014</c:v>
                      </c:pt>
                      <c:pt idx="7">
                        <c:v>2017</c:v>
                      </c:pt>
                      <c:pt idx="8">
                        <c:v>2022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2022'!$E$60:$M$60</c15:sqref>
                        </c15:formulaRef>
                      </c:ext>
                    </c:extLst>
                    <c:numCache>
                      <c:formatCode>0.0</c:formatCode>
                      <c:ptCount val="9"/>
                      <c:pt idx="0">
                        <c:v>2.391</c:v>
                      </c:pt>
                      <c:pt idx="1">
                        <c:v>4.008</c:v>
                      </c:pt>
                      <c:pt idx="2">
                        <c:v>3.2549999999999999</c:v>
                      </c:pt>
                      <c:pt idx="3">
                        <c:v>5.5369999999999999</c:v>
                      </c:pt>
                      <c:pt idx="4">
                        <c:v>13.73</c:v>
                      </c:pt>
                      <c:pt idx="5">
                        <c:v>9.0139999999999993</c:v>
                      </c:pt>
                      <c:pt idx="6">
                        <c:v>5.4269999999999996</c:v>
                      </c:pt>
                      <c:pt idx="7">
                        <c:v>8.7650000000000006</c:v>
                      </c:pt>
                      <c:pt idx="8">
                        <c:v>10.968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C39B-42D0-88E1-2BD083901AEE}"/>
                  </c:ext>
                </c:extLst>
              </c15:ser>
            </c15:filteredScatterSeries>
            <c15:filteredScatterSeries>
              <c15:ser>
                <c:idx val="44"/>
                <c:order val="3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2022'!$B$61:$C$61</c15:sqref>
                        </c15:formulaRef>
                      </c:ext>
                    </c:extLst>
                    <c:strCache>
                      <c:ptCount val="2"/>
                      <c:pt idx="0">
                        <c:v>Poppers</c:v>
                      </c:pt>
                      <c:pt idx="1">
                        <c:v>Année &gt;=1 fs</c:v>
                      </c:pt>
                    </c:strCache>
                  </c:strRef>
                </c:tx>
                <c:spPr>
                  <a:ln w="25400" cap="rnd">
                    <a:solidFill>
                      <a:srgbClr val="FF0000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FF0000"/>
                    </a:solidFill>
                    <a:ln w="9525">
                      <a:noFill/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2022'!$E$2:$M$2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2000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2005</c:v>
                      </c:pt>
                      <c:pt idx="4">
                        <c:v>2008</c:v>
                      </c:pt>
                      <c:pt idx="5">
                        <c:v>2011</c:v>
                      </c:pt>
                      <c:pt idx="6">
                        <c:v>2014</c:v>
                      </c:pt>
                      <c:pt idx="7">
                        <c:v>2017</c:v>
                      </c:pt>
                      <c:pt idx="8">
                        <c:v>2022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2022'!$E$61:$M$61</c15:sqref>
                        </c15:formulaRef>
                      </c:ext>
                    </c:extLst>
                    <c:numCache>
                      <c:formatCode>0.0</c:formatCode>
                      <c:ptCount val="9"/>
                      <c:pt idx="0">
                        <c:v>1.6379999999999999</c:v>
                      </c:pt>
                      <c:pt idx="1">
                        <c:v>2.6360000000000001</c:v>
                      </c:pt>
                      <c:pt idx="2">
                        <c:v>2.1070000000000002</c:v>
                      </c:pt>
                      <c:pt idx="3">
                        <c:v>3.855</c:v>
                      </c:pt>
                      <c:pt idx="4">
                        <c:v>9.7349999999999994</c:v>
                      </c:pt>
                      <c:pt idx="5">
                        <c:v>7.48</c:v>
                      </c:pt>
                      <c:pt idx="6">
                        <c:v>2.3370000000000002</c:v>
                      </c:pt>
                      <c:pt idx="7">
                        <c:v>4.9749999999999996</c:v>
                      </c:pt>
                      <c:pt idx="8">
                        <c:v>6.835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C39B-42D0-88E1-2BD083901AEE}"/>
                  </c:ext>
                </c:extLst>
              </c15:ser>
            </c15:filteredScatterSeries>
            <c15:filteredScatterSeries>
              <c15:ser>
                <c:idx val="45"/>
                <c:order val="3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2022'!$B$62:$C$62</c15:sqref>
                        </c15:formulaRef>
                      </c:ext>
                    </c:extLst>
                    <c:strCache>
                      <c:ptCount val="2"/>
                      <c:pt idx="0">
                        <c:v>Lean</c:v>
                      </c:pt>
                      <c:pt idx="1">
                        <c:v>Expérimentation</c:v>
                      </c:pt>
                    </c:strCache>
                  </c:strRef>
                </c:tx>
                <c:spPr>
                  <a:ln w="25400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00B0F0"/>
                    </a:solidFill>
                    <a:ln w="9525">
                      <a:noFill/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2022'!$E$2:$M$2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2000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2005</c:v>
                      </c:pt>
                      <c:pt idx="4">
                        <c:v>2008</c:v>
                      </c:pt>
                      <c:pt idx="5">
                        <c:v>2011</c:v>
                      </c:pt>
                      <c:pt idx="6">
                        <c:v>2014</c:v>
                      </c:pt>
                      <c:pt idx="7">
                        <c:v>2017</c:v>
                      </c:pt>
                      <c:pt idx="8">
                        <c:v>2022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2022'!$E$62:$M$62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7" formatCode="0.0">
                        <c:v>8.5350000000000001</c:v>
                      </c:pt>
                      <c:pt idx="8" formatCode="0.0">
                        <c:v>3.32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C39B-42D0-88E1-2BD083901AEE}"/>
                  </c:ext>
                </c:extLst>
              </c15:ser>
            </c15:filteredScatterSeries>
            <c15:filteredScatterSeries>
              <c15:ser>
                <c:idx val="46"/>
                <c:order val="3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2022'!$B$63:$C$63</c15:sqref>
                        </c15:formulaRef>
                      </c:ext>
                    </c:extLst>
                    <c:strCache>
                      <c:ptCount val="2"/>
                      <c:pt idx="0">
                        <c:v>Lean</c:v>
                      </c:pt>
                      <c:pt idx="1">
                        <c:v>Année &gt;=1 fs</c:v>
                      </c:pt>
                    </c:strCache>
                  </c:strRef>
                </c:tx>
                <c:spPr>
                  <a:ln w="25400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00B0F0"/>
                    </a:solidFill>
                    <a:ln w="9525">
                      <a:noFill/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2022'!$E$2:$M$2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2000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2005</c:v>
                      </c:pt>
                      <c:pt idx="4">
                        <c:v>2008</c:v>
                      </c:pt>
                      <c:pt idx="5">
                        <c:v>2011</c:v>
                      </c:pt>
                      <c:pt idx="6">
                        <c:v>2014</c:v>
                      </c:pt>
                      <c:pt idx="7">
                        <c:v>2017</c:v>
                      </c:pt>
                      <c:pt idx="8">
                        <c:v>2022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2022'!$E$63:$M$63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7" formatCode="0.0">
                        <c:v>5.0110000000000001</c:v>
                      </c:pt>
                      <c:pt idx="8" formatCode="0.0">
                        <c:v>1.506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5-C39B-42D0-88E1-2BD083901AEE}"/>
                  </c:ext>
                </c:extLst>
              </c15:ser>
            </c15:filteredScatterSeries>
            <c15:filteredScatterSeries>
              <c15:ser>
                <c:idx val="47"/>
                <c:order val="3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2022'!$B$64:$C$64</c15:sqref>
                        </c15:formulaRef>
                      </c:ext>
                    </c:extLst>
                    <c:strCache>
                      <c:ptCount val="2"/>
                      <c:pt idx="0">
                        <c:v>Produits à inhaler</c:v>
                      </c:pt>
                      <c:pt idx="1">
                        <c:v>Expérimentation</c:v>
                      </c:pt>
                    </c:strCache>
                  </c:strRef>
                </c:tx>
                <c:spPr>
                  <a:ln w="25400" cap="rnd">
                    <a:solidFill>
                      <a:srgbClr val="92D050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92D050"/>
                    </a:solidFill>
                    <a:ln w="9525">
                      <a:noFill/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b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2022'!$E$2:$M$2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2000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2005</c:v>
                      </c:pt>
                      <c:pt idx="4">
                        <c:v>2008</c:v>
                      </c:pt>
                      <c:pt idx="5">
                        <c:v>2011</c:v>
                      </c:pt>
                      <c:pt idx="6">
                        <c:v>2014</c:v>
                      </c:pt>
                      <c:pt idx="7">
                        <c:v>2017</c:v>
                      </c:pt>
                      <c:pt idx="8">
                        <c:v>2022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2022'!$E$64:$M$64</c15:sqref>
                        </c15:formulaRef>
                      </c:ext>
                    </c:extLst>
                    <c:numCache>
                      <c:formatCode>0.0</c:formatCode>
                      <c:ptCount val="9"/>
                      <c:pt idx="0">
                        <c:v>4.1289999999999996</c:v>
                      </c:pt>
                      <c:pt idx="1">
                        <c:v>5.1680000000000001</c:v>
                      </c:pt>
                      <c:pt idx="2">
                        <c:v>4.351</c:v>
                      </c:pt>
                      <c:pt idx="3">
                        <c:v>3.5470000000000002</c:v>
                      </c:pt>
                      <c:pt idx="4">
                        <c:v>5.4480000000000004</c:v>
                      </c:pt>
                      <c:pt idx="5">
                        <c:v>5.4820000000000002</c:v>
                      </c:pt>
                      <c:pt idx="6">
                        <c:v>4.2480000000000002</c:v>
                      </c:pt>
                      <c:pt idx="7">
                        <c:v>3.093</c:v>
                      </c:pt>
                      <c:pt idx="8">
                        <c:v>2.1429999999999998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C39B-42D0-88E1-2BD083901AEE}"/>
                  </c:ext>
                </c:extLst>
              </c15:ser>
            </c15:filteredScatterSeries>
            <c15:filteredScatterSeries>
              <c15:ser>
                <c:idx val="48"/>
                <c:order val="3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2022'!$B$65:$C$65</c15:sqref>
                        </c15:formulaRef>
                      </c:ext>
                    </c:extLst>
                    <c:strCache>
                      <c:ptCount val="2"/>
                      <c:pt idx="0">
                        <c:v>Produits à inhaler</c:v>
                      </c:pt>
                      <c:pt idx="1">
                        <c:v>Année &gt;=1 fs</c:v>
                      </c:pt>
                    </c:strCache>
                  </c:strRef>
                </c:tx>
                <c:spPr>
                  <a:ln w="25400" cap="rnd">
                    <a:solidFill>
                      <a:srgbClr val="92D050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92D050"/>
                    </a:solidFill>
                    <a:ln w="9525">
                      <a:noFill/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b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2022'!$E$2:$M$2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2000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2005</c:v>
                      </c:pt>
                      <c:pt idx="4">
                        <c:v>2008</c:v>
                      </c:pt>
                      <c:pt idx="5">
                        <c:v>2011</c:v>
                      </c:pt>
                      <c:pt idx="6">
                        <c:v>2014</c:v>
                      </c:pt>
                      <c:pt idx="7">
                        <c:v>2017</c:v>
                      </c:pt>
                      <c:pt idx="8">
                        <c:v>2022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2022'!$E$65:$M$65</c15:sqref>
                        </c15:formulaRef>
                      </c:ext>
                    </c:extLst>
                    <c:numCache>
                      <c:formatCode>0.0</c:formatCode>
                      <c:ptCount val="9"/>
                      <c:pt idx="0">
                        <c:v>1.585</c:v>
                      </c:pt>
                      <c:pt idx="1">
                        <c:v>1.631</c:v>
                      </c:pt>
                      <c:pt idx="2">
                        <c:v>1.8320000000000001</c:v>
                      </c:pt>
                      <c:pt idx="3">
                        <c:v>1.6839999999999999</c:v>
                      </c:pt>
                      <c:pt idx="4">
                        <c:v>2.8519999999999999</c:v>
                      </c:pt>
                      <c:pt idx="5">
                        <c:v>3.8</c:v>
                      </c:pt>
                      <c:pt idx="6">
                        <c:v>0.89900000000000002</c:v>
                      </c:pt>
                      <c:pt idx="7">
                        <c:v>0.873</c:v>
                      </c:pt>
                      <c:pt idx="8">
                        <c:v>0.83299999999999996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7-C39B-42D0-88E1-2BD083901AEE}"/>
                  </c:ext>
                </c:extLst>
              </c15:ser>
            </c15:filteredScatterSeries>
            <c15:filteredScatterSeries>
              <c15:ser>
                <c:idx val="59"/>
                <c:order val="3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2022'!$B$76:$C$76</c15:sqref>
                        </c15:formulaRef>
                      </c:ext>
                    </c:extLst>
                    <c:strCache>
                      <c:ptCount val="2"/>
                      <c:pt idx="0">
                        <c:v>Santé perçue</c:v>
                      </c:pt>
                      <c:pt idx="1">
                        <c:v>Santé perçue mauvaise</c:v>
                      </c:pt>
                    </c:strCache>
                  </c:strRef>
                </c:tx>
                <c:spPr>
                  <a:ln w="25400" cap="rnd">
                    <a:solidFill>
                      <a:srgbClr val="92D050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2022'!$E$2:$M$2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2000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2005</c:v>
                      </c:pt>
                      <c:pt idx="4">
                        <c:v>2008</c:v>
                      </c:pt>
                      <c:pt idx="5">
                        <c:v>2011</c:v>
                      </c:pt>
                      <c:pt idx="6">
                        <c:v>2014</c:v>
                      </c:pt>
                      <c:pt idx="7">
                        <c:v>2017</c:v>
                      </c:pt>
                      <c:pt idx="8">
                        <c:v>2022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2022'!$E$76:$M$76</c15:sqref>
                        </c15:formulaRef>
                      </c:ext>
                    </c:extLst>
                    <c:numCache>
                      <c:formatCode>0.0</c:formatCode>
                      <c:ptCount val="9"/>
                      <c:pt idx="0">
                        <c:v>5.9580000000000002</c:v>
                      </c:pt>
                      <c:pt idx="1">
                        <c:v>5.6040000000000001</c:v>
                      </c:pt>
                      <c:pt idx="2">
                        <c:v>6.6719999999999997</c:v>
                      </c:pt>
                      <c:pt idx="3">
                        <c:v>6.0949999999999998</c:v>
                      </c:pt>
                      <c:pt idx="4">
                        <c:v>6.6509999999999998</c:v>
                      </c:pt>
                      <c:pt idx="5">
                        <c:v>5.4909999999999997</c:v>
                      </c:pt>
                      <c:pt idx="6">
                        <c:v>6.202</c:v>
                      </c:pt>
                      <c:pt idx="7">
                        <c:v>6.6989999999999998</c:v>
                      </c:pt>
                      <c:pt idx="8">
                        <c:v>8.7629999999999999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8-C39B-42D0-88E1-2BD083901AEE}"/>
                  </c:ext>
                </c:extLst>
              </c15:ser>
            </c15:filteredScatterSeries>
            <c15:filteredScatterSeries>
              <c15:ser>
                <c:idx val="60"/>
                <c:order val="4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2022'!$B$77:$C$77</c15:sqref>
                        </c15:formulaRef>
                      </c:ext>
                    </c:extLst>
                    <c:strCache>
                      <c:ptCount val="2"/>
                      <c:pt idx="0">
                        <c:v>IMC</c:v>
                      </c:pt>
                      <c:pt idx="1">
                        <c:v>IMC maigreur</c:v>
                      </c:pt>
                    </c:strCache>
                  </c:strRef>
                </c:tx>
                <c:spPr>
                  <a:ln w="25400" cap="rnd">
                    <a:solidFill>
                      <a:srgbClr val="92D050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92D050"/>
                    </a:solidFill>
                    <a:ln w="9525">
                      <a:noFill/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2022'!$E$2:$M$2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2000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2005</c:v>
                      </c:pt>
                      <c:pt idx="4">
                        <c:v>2008</c:v>
                      </c:pt>
                      <c:pt idx="5">
                        <c:v>2011</c:v>
                      </c:pt>
                      <c:pt idx="6">
                        <c:v>2014</c:v>
                      </c:pt>
                      <c:pt idx="7">
                        <c:v>2017</c:v>
                      </c:pt>
                      <c:pt idx="8">
                        <c:v>2022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2022'!$E$77:$M$77</c15:sqref>
                        </c15:formulaRef>
                      </c:ext>
                    </c:extLst>
                    <c:numCache>
                      <c:formatCode>0.0</c:formatCode>
                      <c:ptCount val="9"/>
                      <c:pt idx="0">
                        <c:v>7.2869999999999999</c:v>
                      </c:pt>
                      <c:pt idx="1">
                        <c:v>5.8250000000000002</c:v>
                      </c:pt>
                      <c:pt idx="2">
                        <c:v>6.3650000000000002</c:v>
                      </c:pt>
                      <c:pt idx="3">
                        <c:v>6.3593999999999999</c:v>
                      </c:pt>
                      <c:pt idx="4">
                        <c:v>6.351</c:v>
                      </c:pt>
                      <c:pt idx="5">
                        <c:v>2.758</c:v>
                      </c:pt>
                      <c:pt idx="6">
                        <c:v>3.085</c:v>
                      </c:pt>
                      <c:pt idx="7">
                        <c:v>3.4089999999999998</c:v>
                      </c:pt>
                      <c:pt idx="8">
                        <c:v>4.0529999999999999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C39B-42D0-88E1-2BD083901AEE}"/>
                  </c:ext>
                </c:extLst>
              </c15:ser>
            </c15:filteredScatterSeries>
            <c15:filteredScatterSeries>
              <c15:ser>
                <c:idx val="61"/>
                <c:order val="4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2022'!$B$78:$C$78</c15:sqref>
                        </c15:formulaRef>
                      </c:ext>
                    </c:extLst>
                    <c:strCache>
                      <c:ptCount val="2"/>
                      <c:pt idx="0">
                        <c:v>IMC</c:v>
                      </c:pt>
                      <c:pt idx="1">
                        <c:v>IMC surpoids ou obésité</c:v>
                      </c:pt>
                    </c:strCache>
                  </c:strRef>
                </c:tx>
                <c:spPr>
                  <a:ln w="25400" cap="rnd">
                    <a:solidFill>
                      <a:schemeClr val="accent2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2022'!$E$2:$M$2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2000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2005</c:v>
                      </c:pt>
                      <c:pt idx="4">
                        <c:v>2008</c:v>
                      </c:pt>
                      <c:pt idx="5">
                        <c:v>2011</c:v>
                      </c:pt>
                      <c:pt idx="6">
                        <c:v>2014</c:v>
                      </c:pt>
                      <c:pt idx="7">
                        <c:v>2017</c:v>
                      </c:pt>
                      <c:pt idx="8">
                        <c:v>2022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2022'!$E$78:$M$78</c15:sqref>
                        </c15:formulaRef>
                      </c:ext>
                    </c:extLst>
                    <c:numCache>
                      <c:formatCode>0.0</c:formatCode>
                      <c:ptCount val="9"/>
                      <c:pt idx="0">
                        <c:v>7.24</c:v>
                      </c:pt>
                      <c:pt idx="1">
                        <c:v>7.7949999999999999</c:v>
                      </c:pt>
                      <c:pt idx="2">
                        <c:v>7.8120000000000003</c:v>
                      </c:pt>
                      <c:pt idx="3">
                        <c:v>8.4608000000000008</c:v>
                      </c:pt>
                      <c:pt idx="4">
                        <c:v>9.4340000000000011</c:v>
                      </c:pt>
                      <c:pt idx="5">
                        <c:v>10.291</c:v>
                      </c:pt>
                      <c:pt idx="6">
                        <c:v>10.966999999999999</c:v>
                      </c:pt>
                      <c:pt idx="7">
                        <c:v>12.872</c:v>
                      </c:pt>
                      <c:pt idx="8">
                        <c:v>15.539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C39B-42D0-88E1-2BD083901AEE}"/>
                  </c:ext>
                </c:extLst>
              </c15:ser>
            </c15:filteredScatterSeries>
            <c15:filteredScatterSeries>
              <c15:ser>
                <c:idx val="62"/>
                <c:order val="4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2022'!$B$79:$C$79</c15:sqref>
                        </c15:formulaRef>
                      </c:ext>
                    </c:extLst>
                    <c:strCache>
                      <c:ptCount val="2"/>
                      <c:pt idx="0">
                        <c:v>IMC</c:v>
                      </c:pt>
                      <c:pt idx="1">
                        <c:v>IMC obésité</c:v>
                      </c:pt>
                    </c:strCache>
                  </c:strRef>
                </c:tx>
                <c:spPr>
                  <a:ln w="25400" cap="rnd">
                    <a:solidFill>
                      <a:schemeClr val="bg1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2022'!$E$2:$M$2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2000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2005</c:v>
                      </c:pt>
                      <c:pt idx="4">
                        <c:v>2008</c:v>
                      </c:pt>
                      <c:pt idx="5">
                        <c:v>2011</c:v>
                      </c:pt>
                      <c:pt idx="6">
                        <c:v>2014</c:v>
                      </c:pt>
                      <c:pt idx="7">
                        <c:v>2017</c:v>
                      </c:pt>
                      <c:pt idx="8">
                        <c:v>2022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2022'!$E$79:$M$79</c15:sqref>
                        </c15:formulaRef>
                      </c:ext>
                    </c:extLst>
                    <c:numCache>
                      <c:formatCode>0.0</c:formatCode>
                      <c:ptCount val="9"/>
                      <c:pt idx="0">
                        <c:v>1.534</c:v>
                      </c:pt>
                      <c:pt idx="1">
                        <c:v>1.6619999999999999</c:v>
                      </c:pt>
                      <c:pt idx="2">
                        <c:v>1.6839999999999999</c:v>
                      </c:pt>
                      <c:pt idx="3">
                        <c:v>1.9059999999999999</c:v>
                      </c:pt>
                      <c:pt idx="4">
                        <c:v>2.2389999999999999</c:v>
                      </c:pt>
                      <c:pt idx="5">
                        <c:v>2.7040000000000002</c:v>
                      </c:pt>
                      <c:pt idx="6">
                        <c:v>2.863</c:v>
                      </c:pt>
                      <c:pt idx="7">
                        <c:v>3.6709999999999998</c:v>
                      </c:pt>
                      <c:pt idx="8">
                        <c:v>5.1210000000000004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C39B-42D0-88E1-2BD083901AEE}"/>
                  </c:ext>
                </c:extLst>
              </c15:ser>
            </c15:filteredScatterSeries>
            <c15:filteredScatterSeries>
              <c15:ser>
                <c:idx val="63"/>
                <c:order val="4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2022'!$B$80:$C$80</c15:sqref>
                        </c15:formulaRef>
                      </c:ext>
                    </c:extLst>
                    <c:strCache>
                      <c:ptCount val="2"/>
                      <c:pt idx="0">
                        <c:v>Médecin</c:v>
                      </c:pt>
                      <c:pt idx="1">
                        <c:v>Vu un médecin au cours de l'année</c:v>
                      </c:pt>
                    </c:strCache>
                  </c:strRef>
                </c:tx>
                <c:spPr>
                  <a:ln w="25400" cap="rnd">
                    <a:solidFill>
                      <a:srgbClr val="FF0000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FF0000"/>
                    </a:solidFill>
                    <a:ln w="9525">
                      <a:noFill/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2022'!$E$2:$M$2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2000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2005</c:v>
                      </c:pt>
                      <c:pt idx="4">
                        <c:v>2008</c:v>
                      </c:pt>
                      <c:pt idx="5">
                        <c:v>2011</c:v>
                      </c:pt>
                      <c:pt idx="6">
                        <c:v>2014</c:v>
                      </c:pt>
                      <c:pt idx="7">
                        <c:v>2017</c:v>
                      </c:pt>
                      <c:pt idx="8">
                        <c:v>2022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2022'!$E$80:$M$80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7" formatCode="0.0">
                        <c:v>90.254000000000005</c:v>
                      </c:pt>
                      <c:pt idx="8" formatCode="0.0">
                        <c:v>86.915999999999997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C39B-42D0-88E1-2BD083901AEE}"/>
                  </c:ext>
                </c:extLst>
              </c15:ser>
            </c15:filteredScatterSeries>
            <c15:filteredScatterSeries>
              <c15:ser>
                <c:idx val="64"/>
                <c:order val="4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2022'!$B$81:$C$81</c15:sqref>
                        </c15:formulaRef>
                      </c:ext>
                    </c:extLst>
                    <c:strCache>
                      <c:ptCount val="2"/>
                      <c:pt idx="0">
                        <c:v>Dentiste</c:v>
                      </c:pt>
                      <c:pt idx="1">
                        <c:v>Vu un dentiste au cours de l'année</c:v>
                      </c:pt>
                    </c:strCache>
                  </c:strRef>
                </c:tx>
                <c:spPr>
                  <a:ln w="254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noFill/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2022'!$E$2:$M$2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2000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2005</c:v>
                      </c:pt>
                      <c:pt idx="4">
                        <c:v>2008</c:v>
                      </c:pt>
                      <c:pt idx="5">
                        <c:v>2011</c:v>
                      </c:pt>
                      <c:pt idx="6">
                        <c:v>2014</c:v>
                      </c:pt>
                      <c:pt idx="7">
                        <c:v>2017</c:v>
                      </c:pt>
                      <c:pt idx="8">
                        <c:v>2022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2022'!$E$81:$M$81</c15:sqref>
                        </c15:formulaRef>
                      </c:ext>
                    </c:extLst>
                    <c:numCache>
                      <c:formatCode>0.0</c:formatCode>
                      <c:ptCount val="9"/>
                      <c:pt idx="0">
                        <c:v>73.655000000000001</c:v>
                      </c:pt>
                      <c:pt idx="1">
                        <c:v>72.522999999999996</c:v>
                      </c:pt>
                      <c:pt idx="2">
                        <c:v>73.200999999999993</c:v>
                      </c:pt>
                      <c:pt idx="3">
                        <c:v>67.603999999999999</c:v>
                      </c:pt>
                      <c:pt idx="4">
                        <c:v>61.058999999999997</c:v>
                      </c:pt>
                      <c:pt idx="5">
                        <c:v>65.625</c:v>
                      </c:pt>
                      <c:pt idx="6">
                        <c:v>65.352000000000004</c:v>
                      </c:pt>
                      <c:pt idx="7">
                        <c:v>65.078999999999994</c:v>
                      </c:pt>
                      <c:pt idx="8">
                        <c:v>61.408999999999999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C39B-42D0-88E1-2BD083901AEE}"/>
                  </c:ext>
                </c:extLst>
              </c15:ser>
            </c15:filteredScatterSeries>
            <c15:filteredScatterSeries>
              <c15:ser>
                <c:idx val="65"/>
                <c:order val="4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2022'!$B$82:$C$82</c15:sqref>
                        </c15:formulaRef>
                      </c:ext>
                    </c:extLst>
                    <c:strCache>
                      <c:ptCount val="2"/>
                      <c:pt idx="0">
                        <c:v>Problème santé</c:v>
                      </c:pt>
                      <c:pt idx="1">
                        <c:v>Problème de santé au cours de l'année</c:v>
                      </c:pt>
                    </c:strCache>
                  </c:strRef>
                </c:tx>
                <c:spPr>
                  <a:ln w="25400" cap="rnd">
                    <a:solidFill>
                      <a:schemeClr val="accent2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75000"/>
                      </a:schemeClr>
                    </a:solidFill>
                    <a:ln w="9525">
                      <a:noFill/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2022'!$E$2:$M$2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2000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2005</c:v>
                      </c:pt>
                      <c:pt idx="4">
                        <c:v>2008</c:v>
                      </c:pt>
                      <c:pt idx="5">
                        <c:v>2011</c:v>
                      </c:pt>
                      <c:pt idx="6">
                        <c:v>2014</c:v>
                      </c:pt>
                      <c:pt idx="7">
                        <c:v>2017</c:v>
                      </c:pt>
                      <c:pt idx="8">
                        <c:v>2022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2022'!$E$82:$M$82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7" formatCode="0.0">
                        <c:v>33.164999999999999</c:v>
                      </c:pt>
                      <c:pt idx="8" formatCode="0.0">
                        <c:v>34.343000000000004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C39B-42D0-88E1-2BD083901AEE}"/>
                  </c:ext>
                </c:extLst>
              </c15:ser>
            </c15:filteredScatterSeries>
            <c15:filteredScatterSeries>
              <c15:ser>
                <c:idx val="66"/>
                <c:order val="4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2022'!$B$83:$C$83</c15:sqref>
                        </c15:formulaRef>
                      </c:ext>
                    </c:extLst>
                    <c:strCache>
                      <c:ptCount val="2"/>
                      <c:pt idx="0">
                        <c:v>Problème dentaire</c:v>
                      </c:pt>
                      <c:pt idx="1">
                        <c:v>Problème dentaire au cours de l'année</c:v>
                      </c:pt>
                    </c:strCache>
                  </c:strRef>
                </c:tx>
                <c:spPr>
                  <a:ln w="25400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00B0F0"/>
                    </a:solidFill>
                    <a:ln w="9525">
                      <a:noFill/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2022'!$E$2:$M$2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2000</c:v>
                      </c:pt>
                      <c:pt idx="1">
                        <c:v>2002</c:v>
                      </c:pt>
                      <c:pt idx="2">
                        <c:v>2003</c:v>
                      </c:pt>
                      <c:pt idx="3">
                        <c:v>2005</c:v>
                      </c:pt>
                      <c:pt idx="4">
                        <c:v>2008</c:v>
                      </c:pt>
                      <c:pt idx="5">
                        <c:v>2011</c:v>
                      </c:pt>
                      <c:pt idx="6">
                        <c:v>2014</c:v>
                      </c:pt>
                      <c:pt idx="7">
                        <c:v>2017</c:v>
                      </c:pt>
                      <c:pt idx="8">
                        <c:v>2022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'Données evol 2000 2022'!$E$83:$M$83</c15:sqref>
                        </c15:formulaRef>
                      </c:ext>
                    </c:extLst>
                    <c:numCache>
                      <c:formatCode>0.0</c:formatCode>
                      <c:ptCount val="9"/>
                      <c:pt idx="0">
                        <c:v>27.035</c:v>
                      </c:pt>
                      <c:pt idx="1">
                        <c:v>28.789000000000001</c:v>
                      </c:pt>
                      <c:pt idx="2">
                        <c:v>26.93</c:v>
                      </c:pt>
                      <c:pt idx="3">
                        <c:v>25.853000000000002</c:v>
                      </c:pt>
                      <c:pt idx="4">
                        <c:v>22.091000000000001</c:v>
                      </c:pt>
                      <c:pt idx="5">
                        <c:v>19.789000000000001</c:v>
                      </c:pt>
                      <c:pt idx="6">
                        <c:v>18.535</c:v>
                      </c:pt>
                      <c:pt idx="7">
                        <c:v>17.280999999999999</c:v>
                      </c:pt>
                      <c:pt idx="8">
                        <c:v>17.555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C39B-42D0-88E1-2BD083901AEE}"/>
                  </c:ext>
                </c:extLst>
              </c15:ser>
            </c15:filteredScatterSeries>
          </c:ext>
        </c:extLst>
      </c:scatterChart>
      <c:valAx>
        <c:axId val="613078104"/>
        <c:scaling>
          <c:orientation val="minMax"/>
          <c:max val="2024"/>
          <c:min val="1998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13075152"/>
        <c:crosses val="autoZero"/>
        <c:crossBetween val="midCat"/>
        <c:majorUnit val="2"/>
      </c:valAx>
      <c:valAx>
        <c:axId val="613075152"/>
        <c:scaling>
          <c:orientation val="minMax"/>
          <c:max val="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130781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329540754351612"/>
          <c:y val="0.52350433120901008"/>
          <c:w val="0.29030070333573288"/>
          <c:h val="0.305008732552529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8046F640-256C-4B75-8374-3D57A317C4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43986" y="69580"/>
            <a:ext cx="12576353" cy="8210082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982FB276-5226-4961-A17B-88FC73D16D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313" y="348206"/>
            <a:ext cx="1873300" cy="754266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59E7E7-670E-4843-A8AD-C77FBDA840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312" y="4340435"/>
            <a:ext cx="3640137" cy="320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s-ES" dirty="0" err="1"/>
              <a:t>Prénom</a:t>
            </a:r>
            <a:r>
              <a:rPr lang="es-ES" dirty="0"/>
              <a:t>, NOM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3829AB17-48EA-48AA-8E59-4A1DE6FC4F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314" y="5818143"/>
            <a:ext cx="2734374" cy="691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s-ES" dirty="0" err="1"/>
              <a:t>Lieu</a:t>
            </a:r>
            <a:r>
              <a:rPr lang="es-ES" dirty="0"/>
              <a:t> de la </a:t>
            </a:r>
            <a:r>
              <a:rPr lang="es-ES" dirty="0" err="1"/>
              <a:t>conférence</a:t>
            </a:r>
            <a:r>
              <a:rPr lang="es-ES" dirty="0"/>
              <a:t>, Dates de la </a:t>
            </a:r>
            <a:r>
              <a:rPr lang="es-ES" dirty="0" err="1"/>
              <a:t>conférence</a:t>
            </a:r>
            <a:endParaRPr lang="es-ES" dirty="0"/>
          </a:p>
        </p:txBody>
      </p:sp>
      <p:sp>
        <p:nvSpPr>
          <p:cNvPr id="19" name="Marcador de posición de imagen 18">
            <a:extLst>
              <a:ext uri="{FF2B5EF4-FFF2-40B4-BE49-F238E27FC236}">
                <a16:creationId xmlns:a16="http://schemas.microsoft.com/office/drawing/2014/main" id="{8F3FF9E7-8B2C-4754-9C1E-F1FDDE5750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-311972"/>
            <a:ext cx="6105524" cy="718108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  <a:p>
            <a:r>
              <a:rPr lang="es-ES" dirty="0"/>
              <a:t>Imagen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0C16020-6810-4484-8842-3902CF357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3014320"/>
            <a:ext cx="6251538" cy="944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s-ES" dirty="0" err="1"/>
              <a:t>Sous-titre</a:t>
            </a:r>
            <a:endParaRPr lang="es-ES" dirty="0"/>
          </a:p>
        </p:txBody>
      </p:sp>
      <p:sp>
        <p:nvSpPr>
          <p:cNvPr id="20" name="Marcador de texto 4">
            <a:extLst>
              <a:ext uri="{FF2B5EF4-FFF2-40B4-BE49-F238E27FC236}">
                <a16:creationId xmlns:a16="http://schemas.microsoft.com/office/drawing/2014/main" id="{15D01FC3-DDD3-494C-93DB-1A83CEAA04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" y="2225264"/>
            <a:ext cx="6251538" cy="7542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rgbClr val="F3BD48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s-ES" dirty="0" err="1"/>
              <a:t>Titre</a:t>
            </a:r>
            <a:r>
              <a:rPr lang="es-ES" dirty="0"/>
              <a:t> de </a:t>
            </a:r>
            <a:r>
              <a:rPr lang="es-ES" dirty="0" err="1"/>
              <a:t>l’intervention</a:t>
            </a:r>
            <a:endParaRPr lang="es-ES" dirty="0"/>
          </a:p>
        </p:txBody>
      </p:sp>
      <p:sp>
        <p:nvSpPr>
          <p:cNvPr id="21" name="Marcador de texto 2">
            <a:extLst>
              <a:ext uri="{FF2B5EF4-FFF2-40B4-BE49-F238E27FC236}">
                <a16:creationId xmlns:a16="http://schemas.microsoft.com/office/drawing/2014/main" id="{69500F15-DF50-4E39-BC54-909A3E8F67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312" y="4721987"/>
            <a:ext cx="3640137" cy="320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s-ES" dirty="0"/>
              <a:t>OFDT</a:t>
            </a:r>
          </a:p>
        </p:txBody>
      </p:sp>
    </p:spTree>
    <p:extLst>
      <p:ext uri="{BB962C8B-B14F-4D97-AF65-F5344CB8AC3E}">
        <p14:creationId xmlns:p14="http://schemas.microsoft.com/office/powerpoint/2010/main" val="2742224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B42038E-E971-40CA-96BB-296369EFF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E91708-1249-487E-ADF8-377F617D1E1A}" type="datetimeFigureOut">
              <a:rPr lang="es-ES" smtClean="0"/>
              <a:t>06/10/2023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840ACD9-F23F-4243-BE3C-75E286C79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F3689C9-1C75-484E-B93A-E29EF62A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241F9-2D78-41CB-A87B-AF4A2A6CB33C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497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ésentation OFDT / e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B549A6EE-32C7-463A-84D7-2832D33BD531}"/>
              </a:ext>
            </a:extLst>
          </p:cNvPr>
          <p:cNvSpPr/>
          <p:nvPr userDrawn="1"/>
        </p:nvSpPr>
        <p:spPr>
          <a:xfrm rot="2188792">
            <a:off x="11667872" y="6429516"/>
            <a:ext cx="735735" cy="482536"/>
          </a:xfrm>
          <a:prstGeom prst="rect">
            <a:avLst/>
          </a:prstGeom>
          <a:solidFill>
            <a:srgbClr val="1D1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545CAD8-8B3B-498D-AD0C-87E49FB17389}"/>
              </a:ext>
            </a:extLst>
          </p:cNvPr>
          <p:cNvSpPr txBox="1"/>
          <p:nvPr userDrawn="1"/>
        </p:nvSpPr>
        <p:spPr>
          <a:xfrm>
            <a:off x="11710555" y="6435646"/>
            <a:ext cx="384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363873A-82A9-4D3D-A5D3-6FE20E225A27}" type="slidenum">
              <a:rPr lang="es-ES" sz="14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pPr algn="ctr"/>
              <a:t>‹N°›</a:t>
            </a:fld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89DBAC82-31A8-4756-B6C6-AAD61076FEC1}"/>
              </a:ext>
            </a:extLst>
          </p:cNvPr>
          <p:cNvSpPr/>
          <p:nvPr userDrawn="1"/>
        </p:nvSpPr>
        <p:spPr>
          <a:xfrm rot="3391185">
            <a:off x="1907873" y="-384808"/>
            <a:ext cx="2022782" cy="1326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ECC90A18-87E0-486A-906C-813F077B883C}"/>
              </a:ext>
            </a:extLst>
          </p:cNvPr>
          <p:cNvSpPr/>
          <p:nvPr userDrawn="1"/>
        </p:nvSpPr>
        <p:spPr>
          <a:xfrm rot="3391185">
            <a:off x="6038951" y="-384808"/>
            <a:ext cx="2022782" cy="1326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A3442517-7E1D-4EFF-8258-9438B3375CB4}"/>
              </a:ext>
            </a:extLst>
          </p:cNvPr>
          <p:cNvSpPr/>
          <p:nvPr userDrawn="1"/>
        </p:nvSpPr>
        <p:spPr>
          <a:xfrm rot="5400000">
            <a:off x="-2180254" y="2170877"/>
            <a:ext cx="6858002" cy="2516247"/>
          </a:xfrm>
          <a:prstGeom prst="rect">
            <a:avLst/>
          </a:prstGeom>
          <a:solidFill>
            <a:srgbClr val="1D1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Imagen 31" descr="Imagen que contiene persona, etapa, hombre, escena&#10;&#10;Descripción generada automáticamente">
            <a:extLst>
              <a:ext uri="{FF2B5EF4-FFF2-40B4-BE49-F238E27FC236}">
                <a16:creationId xmlns:a16="http://schemas.microsoft.com/office/drawing/2014/main" id="{08E4B01D-CF4A-473D-BD88-B66439994E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3" r="22798"/>
          <a:stretch/>
        </p:blipFill>
        <p:spPr>
          <a:xfrm>
            <a:off x="-9067" y="-1"/>
            <a:ext cx="2506871" cy="6858000"/>
          </a:xfrm>
          <a:prstGeom prst="rect">
            <a:avLst/>
          </a:prstGeom>
        </p:spPr>
      </p:pic>
      <p:pic>
        <p:nvPicPr>
          <p:cNvPr id="33" name="Gráfico 32">
            <a:extLst>
              <a:ext uri="{FF2B5EF4-FFF2-40B4-BE49-F238E27FC236}">
                <a16:creationId xmlns:a16="http://schemas.microsoft.com/office/drawing/2014/main" id="{2AF2E4DC-648F-4BCF-9793-4EBE3056AD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313" y="348206"/>
            <a:ext cx="1873300" cy="75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32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/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>
            <a:extLst>
              <a:ext uri="{FF2B5EF4-FFF2-40B4-BE49-F238E27FC236}">
                <a16:creationId xmlns:a16="http://schemas.microsoft.com/office/drawing/2014/main" id="{9991BC8A-87C0-410B-A700-AEC1956F3D49}"/>
              </a:ext>
            </a:extLst>
          </p:cNvPr>
          <p:cNvSpPr/>
          <p:nvPr userDrawn="1"/>
        </p:nvSpPr>
        <p:spPr>
          <a:xfrm rot="2188792">
            <a:off x="11667872" y="6429516"/>
            <a:ext cx="735735" cy="482536"/>
          </a:xfrm>
          <a:prstGeom prst="rect">
            <a:avLst/>
          </a:prstGeom>
          <a:solidFill>
            <a:srgbClr val="1D1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BB80253-196A-43E6-955C-E2D4FCE829FD}"/>
              </a:ext>
            </a:extLst>
          </p:cNvPr>
          <p:cNvSpPr txBox="1"/>
          <p:nvPr userDrawn="1"/>
        </p:nvSpPr>
        <p:spPr>
          <a:xfrm>
            <a:off x="11710555" y="6435646"/>
            <a:ext cx="384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363873A-82A9-4D3D-A5D3-6FE20E225A27}" type="slidenum">
              <a:rPr lang="es-ES" sz="14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pPr algn="ctr"/>
              <a:t>‹N°›</a:t>
            </a:fld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090EC083-1CA5-4BB9-A13D-8FB614071042}"/>
              </a:ext>
            </a:extLst>
          </p:cNvPr>
          <p:cNvSpPr/>
          <p:nvPr userDrawn="1"/>
        </p:nvSpPr>
        <p:spPr>
          <a:xfrm>
            <a:off x="0" y="0"/>
            <a:ext cx="12192000" cy="1290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F91297D4-F342-4C87-89B6-AD2797E793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6"/>
            <a:ext cx="12192000" cy="1297748"/>
          </a:xfrm>
          <a:prstGeom prst="rect">
            <a:avLst/>
          </a:prstGeom>
        </p:spPr>
      </p:pic>
      <p:sp>
        <p:nvSpPr>
          <p:cNvPr id="34" name="Rectángulo 33">
            <a:extLst>
              <a:ext uri="{FF2B5EF4-FFF2-40B4-BE49-F238E27FC236}">
                <a16:creationId xmlns:a16="http://schemas.microsoft.com/office/drawing/2014/main" id="{BB5BEBBB-BCEE-4392-8395-8C67DF1671F5}"/>
              </a:ext>
            </a:extLst>
          </p:cNvPr>
          <p:cNvSpPr/>
          <p:nvPr userDrawn="1"/>
        </p:nvSpPr>
        <p:spPr>
          <a:xfrm rot="3391185">
            <a:off x="-411617" y="-384808"/>
            <a:ext cx="2022782" cy="1326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Título 1">
            <a:extLst>
              <a:ext uri="{FF2B5EF4-FFF2-40B4-BE49-F238E27FC236}">
                <a16:creationId xmlns:a16="http://schemas.microsoft.com/office/drawing/2014/main" id="{111DF6F2-2108-4143-B956-C0CA12AD98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3906" y="387523"/>
            <a:ext cx="9144000" cy="544284"/>
          </a:xfrm>
          <a:prstGeom prst="rect">
            <a:avLst/>
          </a:prstGeom>
        </p:spPr>
        <p:txBody>
          <a:bodyPr anchor="b"/>
          <a:lstStyle>
            <a:lvl1pPr algn="l"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SOMMAIRE / PLAN</a:t>
            </a:r>
          </a:p>
        </p:txBody>
      </p:sp>
      <p:grpSp>
        <p:nvGrpSpPr>
          <p:cNvPr id="39" name="Grupo 38">
            <a:extLst>
              <a:ext uri="{FF2B5EF4-FFF2-40B4-BE49-F238E27FC236}">
                <a16:creationId xmlns:a16="http://schemas.microsoft.com/office/drawing/2014/main" id="{FD3BF58A-9096-44A8-ABAD-ECFB456C80BA}"/>
              </a:ext>
            </a:extLst>
          </p:cNvPr>
          <p:cNvGrpSpPr/>
          <p:nvPr userDrawn="1"/>
        </p:nvGrpSpPr>
        <p:grpSpPr>
          <a:xfrm>
            <a:off x="10107906" y="3936179"/>
            <a:ext cx="4498191" cy="4498191"/>
            <a:chOff x="10476067" y="-1775117"/>
            <a:chExt cx="3583556" cy="3583556"/>
          </a:xfrm>
        </p:grpSpPr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18D460DE-0474-454B-9200-13302127D34B}"/>
                </a:ext>
              </a:extLst>
            </p:cNvPr>
            <p:cNvSpPr/>
            <p:nvPr/>
          </p:nvSpPr>
          <p:spPr>
            <a:xfrm>
              <a:off x="11117399" y="-1133880"/>
              <a:ext cx="2301082" cy="2301082"/>
            </a:xfrm>
            <a:prstGeom prst="ellipse">
              <a:avLst/>
            </a:prstGeom>
            <a:noFill/>
            <a:ln w="196850">
              <a:solidFill>
                <a:srgbClr val="B980D0">
                  <a:alpha val="1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28253B50-A169-4B79-A431-D4E3297D5C21}"/>
                </a:ext>
              </a:extLst>
            </p:cNvPr>
            <p:cNvSpPr/>
            <p:nvPr/>
          </p:nvSpPr>
          <p:spPr>
            <a:xfrm>
              <a:off x="10804097" y="-1447087"/>
              <a:ext cx="2927496" cy="2927496"/>
            </a:xfrm>
            <a:prstGeom prst="ellipse">
              <a:avLst/>
            </a:prstGeom>
            <a:noFill/>
            <a:ln w="196850">
              <a:solidFill>
                <a:srgbClr val="B980D0">
                  <a:alpha val="1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A257E198-7969-4919-9B6C-20ACA5A09BC8}"/>
                </a:ext>
              </a:extLst>
            </p:cNvPr>
            <p:cNvSpPr/>
            <p:nvPr/>
          </p:nvSpPr>
          <p:spPr>
            <a:xfrm>
              <a:off x="10476067" y="-1775117"/>
              <a:ext cx="3583556" cy="3583556"/>
            </a:xfrm>
            <a:prstGeom prst="ellipse">
              <a:avLst/>
            </a:prstGeom>
            <a:noFill/>
            <a:ln w="196850">
              <a:solidFill>
                <a:srgbClr val="B980D0">
                  <a:alpha val="1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2180652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/ plan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>
            <a:extLst>
              <a:ext uri="{FF2B5EF4-FFF2-40B4-BE49-F238E27FC236}">
                <a16:creationId xmlns:a16="http://schemas.microsoft.com/office/drawing/2014/main" id="{FA46D9EA-408B-4DB9-A2EC-F6E827386CF8}"/>
              </a:ext>
            </a:extLst>
          </p:cNvPr>
          <p:cNvSpPr txBox="1">
            <a:spLocks/>
          </p:cNvSpPr>
          <p:nvPr userDrawn="1"/>
        </p:nvSpPr>
        <p:spPr>
          <a:xfrm>
            <a:off x="963906" y="3233354"/>
            <a:ext cx="460471" cy="7497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fr-FR" sz="4800" dirty="0">
                <a:solidFill>
                  <a:srgbClr val="F3BD48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2</a:t>
            </a:r>
            <a:endParaRPr lang="fr-FR" altLang="fr-FR" sz="4800" dirty="0">
              <a:solidFill>
                <a:srgbClr val="F3BD48"/>
              </a:solidFill>
              <a:latin typeface="Impact" panose="020B0806030902050204" pitchFamily="34" charset="0"/>
              <a:cs typeface="Andalus" panose="02020603050405020304" pitchFamily="18" charset="-78"/>
            </a:endParaRP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EE7E9FE9-55B6-441B-8D9C-BF36A4F19DCA}"/>
              </a:ext>
            </a:extLst>
          </p:cNvPr>
          <p:cNvSpPr txBox="1">
            <a:spLocks/>
          </p:cNvSpPr>
          <p:nvPr userDrawn="1"/>
        </p:nvSpPr>
        <p:spPr>
          <a:xfrm>
            <a:off x="963906" y="4821146"/>
            <a:ext cx="460471" cy="7497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fr-FR" sz="4800" dirty="0">
                <a:solidFill>
                  <a:srgbClr val="F3BD48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3</a:t>
            </a:r>
            <a:endParaRPr lang="fr-FR" altLang="fr-FR" sz="4800" dirty="0">
              <a:solidFill>
                <a:srgbClr val="F3BD48"/>
              </a:solidFill>
              <a:latin typeface="Impact" panose="020B0806030902050204" pitchFamily="34" charset="0"/>
              <a:cs typeface="Andalus" panose="02020603050405020304" pitchFamily="18" charset="-78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9991BC8A-87C0-410B-A700-AEC1956F3D49}"/>
              </a:ext>
            </a:extLst>
          </p:cNvPr>
          <p:cNvSpPr/>
          <p:nvPr userDrawn="1"/>
        </p:nvSpPr>
        <p:spPr>
          <a:xfrm rot="2188792">
            <a:off x="11667872" y="6429516"/>
            <a:ext cx="735735" cy="482536"/>
          </a:xfrm>
          <a:prstGeom prst="rect">
            <a:avLst/>
          </a:prstGeom>
          <a:solidFill>
            <a:srgbClr val="1D1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BB80253-196A-43E6-955C-E2D4FCE829FD}"/>
              </a:ext>
            </a:extLst>
          </p:cNvPr>
          <p:cNvSpPr txBox="1"/>
          <p:nvPr userDrawn="1"/>
        </p:nvSpPr>
        <p:spPr>
          <a:xfrm>
            <a:off x="11710555" y="6435646"/>
            <a:ext cx="384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363873A-82A9-4D3D-A5D3-6FE20E225A27}" type="slidenum">
              <a:rPr lang="es-ES" sz="14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pPr algn="ctr"/>
              <a:t>‹N°›</a:t>
            </a:fld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29" name="Titre 1">
            <a:extLst>
              <a:ext uri="{FF2B5EF4-FFF2-40B4-BE49-F238E27FC236}">
                <a16:creationId xmlns:a16="http://schemas.microsoft.com/office/drawing/2014/main" id="{C8A44247-4DA1-4DE9-8E49-D840295F5301}"/>
              </a:ext>
            </a:extLst>
          </p:cNvPr>
          <p:cNvSpPr txBox="1">
            <a:spLocks/>
          </p:cNvSpPr>
          <p:nvPr userDrawn="1"/>
        </p:nvSpPr>
        <p:spPr>
          <a:xfrm>
            <a:off x="1001089" y="1747069"/>
            <a:ext cx="460471" cy="7497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fr-FR" sz="4800" dirty="0">
                <a:solidFill>
                  <a:srgbClr val="F3BD48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1</a:t>
            </a:r>
            <a:endParaRPr lang="fr-FR" altLang="fr-FR" sz="4800" dirty="0">
              <a:solidFill>
                <a:srgbClr val="F3BD48"/>
              </a:solidFill>
              <a:latin typeface="Impact" panose="020B0806030902050204" pitchFamily="34" charset="0"/>
              <a:cs typeface="Andalus" panose="02020603050405020304" pitchFamily="18" charset="-78"/>
            </a:endParaRPr>
          </a:p>
        </p:txBody>
      </p:sp>
      <p:sp>
        <p:nvSpPr>
          <p:cNvPr id="36" name="Marcador de texto 35">
            <a:extLst>
              <a:ext uri="{FF2B5EF4-FFF2-40B4-BE49-F238E27FC236}">
                <a16:creationId xmlns:a16="http://schemas.microsoft.com/office/drawing/2014/main" id="{479E16B5-A92B-46AD-B24F-013EDC0CC8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8034" y="3326252"/>
            <a:ext cx="4497950" cy="63727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1D1645"/>
                </a:solidFill>
                <a:latin typeface="+mj-lt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</a:t>
            </a:r>
            <a:r>
              <a:rPr lang="es-ES" dirty="0" err="1"/>
              <a:t>pellentesque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vestibulum</a:t>
            </a:r>
            <a:r>
              <a:rPr lang="es-ES" dirty="0"/>
              <a:t> </a:t>
            </a:r>
            <a:r>
              <a:rPr lang="es-ES" dirty="0" err="1"/>
              <a:t>quam</a:t>
            </a:r>
            <a:r>
              <a:rPr lang="es-ES" dirty="0"/>
              <a:t>, in </a:t>
            </a:r>
            <a:r>
              <a:rPr lang="es-ES" dirty="0" err="1"/>
              <a:t>fringilla</a:t>
            </a:r>
            <a:r>
              <a:rPr lang="es-ES" dirty="0"/>
              <a:t> leo. Vivamus ex </a:t>
            </a:r>
            <a:r>
              <a:rPr lang="es-ES" dirty="0" err="1"/>
              <a:t>nisi</a:t>
            </a:r>
            <a:r>
              <a:rPr lang="es-ES" dirty="0"/>
              <a:t>, rutrum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quam</a:t>
            </a:r>
            <a:r>
              <a:rPr lang="es-ES" dirty="0"/>
              <a:t> </a:t>
            </a:r>
            <a:r>
              <a:rPr lang="es-ES" dirty="0" err="1"/>
              <a:t>imperdiet</a:t>
            </a:r>
            <a:endParaRPr lang="es-ES" dirty="0"/>
          </a:p>
        </p:txBody>
      </p:sp>
      <p:sp>
        <p:nvSpPr>
          <p:cNvPr id="37" name="Marcador de texto 35">
            <a:extLst>
              <a:ext uri="{FF2B5EF4-FFF2-40B4-BE49-F238E27FC236}">
                <a16:creationId xmlns:a16="http://schemas.microsoft.com/office/drawing/2014/main" id="{43FC7DCA-8704-4AFF-8B5D-F173620386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8034" y="1747069"/>
            <a:ext cx="4497949" cy="63727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1D1645"/>
                </a:solidFill>
                <a:latin typeface="+mj-lt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</a:t>
            </a:r>
            <a:r>
              <a:rPr lang="es-ES" dirty="0" err="1"/>
              <a:t>pellentesque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vestibulum</a:t>
            </a:r>
            <a:r>
              <a:rPr lang="es-ES" dirty="0"/>
              <a:t> </a:t>
            </a:r>
            <a:r>
              <a:rPr lang="es-ES" dirty="0" err="1"/>
              <a:t>quam</a:t>
            </a:r>
            <a:r>
              <a:rPr lang="es-ES" dirty="0"/>
              <a:t>, in </a:t>
            </a:r>
            <a:r>
              <a:rPr lang="es-ES" dirty="0" err="1"/>
              <a:t>fringilla</a:t>
            </a:r>
            <a:r>
              <a:rPr lang="es-ES" dirty="0"/>
              <a:t> leo. Vivamus ex </a:t>
            </a:r>
            <a:r>
              <a:rPr lang="es-ES" dirty="0" err="1"/>
              <a:t>nisi</a:t>
            </a:r>
            <a:r>
              <a:rPr lang="es-ES" dirty="0"/>
              <a:t>, rutrum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endParaRPr lang="es-ES" dirty="0"/>
          </a:p>
        </p:txBody>
      </p:sp>
      <p:sp>
        <p:nvSpPr>
          <p:cNvPr id="38" name="Marcador de texto 35">
            <a:extLst>
              <a:ext uri="{FF2B5EF4-FFF2-40B4-BE49-F238E27FC236}">
                <a16:creationId xmlns:a16="http://schemas.microsoft.com/office/drawing/2014/main" id="{FB495370-586E-45DD-8005-1491864427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8034" y="4821146"/>
            <a:ext cx="4497949" cy="63727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1D1645"/>
                </a:solidFill>
                <a:latin typeface="+mj-lt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</a:t>
            </a:r>
            <a:r>
              <a:rPr lang="es-ES" dirty="0" err="1"/>
              <a:t>pellentesque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vestibulum</a:t>
            </a:r>
            <a:r>
              <a:rPr lang="es-ES" dirty="0"/>
              <a:t> </a:t>
            </a:r>
            <a:r>
              <a:rPr lang="es-ES" dirty="0" err="1"/>
              <a:t>quam</a:t>
            </a:r>
            <a:r>
              <a:rPr lang="es-ES" dirty="0"/>
              <a:t>, in </a:t>
            </a:r>
            <a:r>
              <a:rPr lang="es-ES" dirty="0" err="1"/>
              <a:t>frinfilla</a:t>
            </a:r>
            <a:r>
              <a:rPr lang="es-ES" dirty="0"/>
              <a:t> leo. Vivamus ex </a:t>
            </a:r>
            <a:r>
              <a:rPr lang="es-ES" dirty="0" err="1"/>
              <a:t>nisi</a:t>
            </a:r>
            <a:r>
              <a:rPr lang="es-ES" dirty="0"/>
              <a:t>, rutrum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quam</a:t>
            </a:r>
            <a:endParaRPr lang="es-ES" dirty="0"/>
          </a:p>
        </p:txBody>
      </p:sp>
      <p:sp>
        <p:nvSpPr>
          <p:cNvPr id="42" name="Marcador de texto 41">
            <a:extLst>
              <a:ext uri="{FF2B5EF4-FFF2-40B4-BE49-F238E27FC236}">
                <a16:creationId xmlns:a16="http://schemas.microsoft.com/office/drawing/2014/main" id="{FA47AAEC-6BDA-4644-874B-3C0CF2FE51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8075" y="2403920"/>
            <a:ext cx="4497925" cy="548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1D164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Vivamus ex </a:t>
            </a:r>
            <a:r>
              <a:rPr lang="es-ES" dirty="0" err="1"/>
              <a:t>nisi</a:t>
            </a:r>
            <a:r>
              <a:rPr lang="es-ES" dirty="0"/>
              <a:t>, rutrum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quam</a:t>
            </a:r>
            <a:r>
              <a:rPr lang="es-ES" dirty="0"/>
              <a:t> non, </a:t>
            </a:r>
            <a:r>
              <a:rPr lang="es-ES" dirty="0" err="1"/>
              <a:t>imperdier</a:t>
            </a:r>
            <a:r>
              <a:rPr lang="es-ES" dirty="0"/>
              <a:t> </a:t>
            </a:r>
            <a:r>
              <a:rPr lang="es-ES" dirty="0" err="1"/>
              <a:t>dapibus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Mauris </a:t>
            </a:r>
            <a:r>
              <a:rPr lang="es-ES" dirty="0" err="1"/>
              <a:t>cursus</a:t>
            </a:r>
            <a:r>
              <a:rPr lang="es-ES" dirty="0"/>
              <a:t> vivera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egestas</a:t>
            </a:r>
            <a:r>
              <a:rPr lang="es-ES" dirty="0"/>
              <a:t>. Vivamus et rutrum eros.</a:t>
            </a:r>
          </a:p>
        </p:txBody>
      </p:sp>
      <p:sp>
        <p:nvSpPr>
          <p:cNvPr id="43" name="Marcador de texto 41">
            <a:extLst>
              <a:ext uri="{FF2B5EF4-FFF2-40B4-BE49-F238E27FC236}">
                <a16:creationId xmlns:a16="http://schemas.microsoft.com/office/drawing/2014/main" id="{5E91206D-27F5-4708-84FD-622AD724C9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8075" y="3983103"/>
            <a:ext cx="4497925" cy="548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1D164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Vivamus ex </a:t>
            </a:r>
            <a:r>
              <a:rPr lang="es-ES" dirty="0" err="1"/>
              <a:t>nisi</a:t>
            </a:r>
            <a:r>
              <a:rPr lang="es-ES" dirty="0"/>
              <a:t>, rutrum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quam</a:t>
            </a:r>
            <a:r>
              <a:rPr lang="es-ES" dirty="0"/>
              <a:t> non, </a:t>
            </a:r>
            <a:r>
              <a:rPr lang="es-ES" dirty="0" err="1"/>
              <a:t>imperdier</a:t>
            </a:r>
            <a:r>
              <a:rPr lang="es-ES" dirty="0"/>
              <a:t> </a:t>
            </a:r>
            <a:r>
              <a:rPr lang="es-ES" dirty="0" err="1"/>
              <a:t>dapibus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Mauris </a:t>
            </a:r>
            <a:r>
              <a:rPr lang="es-ES" dirty="0" err="1"/>
              <a:t>cursus</a:t>
            </a:r>
            <a:r>
              <a:rPr lang="es-ES" dirty="0"/>
              <a:t> vivera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egestas</a:t>
            </a:r>
            <a:r>
              <a:rPr lang="es-ES" dirty="0"/>
              <a:t>. Vivamus et rutrum eros.</a:t>
            </a:r>
          </a:p>
        </p:txBody>
      </p:sp>
      <p:sp>
        <p:nvSpPr>
          <p:cNvPr id="44" name="Marcador de texto 41">
            <a:extLst>
              <a:ext uri="{FF2B5EF4-FFF2-40B4-BE49-F238E27FC236}">
                <a16:creationId xmlns:a16="http://schemas.microsoft.com/office/drawing/2014/main" id="{178BEE18-F3B4-4922-A98F-C2524E4259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98075" y="5481124"/>
            <a:ext cx="4497925" cy="548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1D164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Vivamus ex </a:t>
            </a:r>
            <a:r>
              <a:rPr lang="es-ES" dirty="0" err="1"/>
              <a:t>nisi</a:t>
            </a:r>
            <a:r>
              <a:rPr lang="es-ES" dirty="0"/>
              <a:t>, rutrum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quam</a:t>
            </a:r>
            <a:r>
              <a:rPr lang="es-ES" dirty="0"/>
              <a:t> non, </a:t>
            </a:r>
            <a:r>
              <a:rPr lang="es-ES" dirty="0" err="1"/>
              <a:t>imperdier</a:t>
            </a:r>
            <a:r>
              <a:rPr lang="es-ES" dirty="0"/>
              <a:t> </a:t>
            </a:r>
            <a:r>
              <a:rPr lang="es-ES" dirty="0" err="1"/>
              <a:t>dapibus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Mauris </a:t>
            </a:r>
            <a:r>
              <a:rPr lang="es-ES" dirty="0" err="1"/>
              <a:t>cursus</a:t>
            </a:r>
            <a:r>
              <a:rPr lang="es-ES" dirty="0"/>
              <a:t> vivera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egestas</a:t>
            </a:r>
            <a:r>
              <a:rPr lang="es-ES" dirty="0"/>
              <a:t>. Vivamus et rutrum eros.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090EC083-1CA5-4BB9-A13D-8FB614071042}"/>
              </a:ext>
            </a:extLst>
          </p:cNvPr>
          <p:cNvSpPr/>
          <p:nvPr userDrawn="1"/>
        </p:nvSpPr>
        <p:spPr>
          <a:xfrm>
            <a:off x="0" y="0"/>
            <a:ext cx="12192000" cy="1290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F91297D4-F342-4C87-89B6-AD2797E793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6"/>
            <a:ext cx="12192000" cy="1297748"/>
          </a:xfrm>
          <a:prstGeom prst="rect">
            <a:avLst/>
          </a:prstGeom>
        </p:spPr>
      </p:pic>
      <p:sp>
        <p:nvSpPr>
          <p:cNvPr id="34" name="Rectángulo 33">
            <a:extLst>
              <a:ext uri="{FF2B5EF4-FFF2-40B4-BE49-F238E27FC236}">
                <a16:creationId xmlns:a16="http://schemas.microsoft.com/office/drawing/2014/main" id="{BB5BEBBB-BCEE-4392-8395-8C67DF1671F5}"/>
              </a:ext>
            </a:extLst>
          </p:cNvPr>
          <p:cNvSpPr/>
          <p:nvPr userDrawn="1"/>
        </p:nvSpPr>
        <p:spPr>
          <a:xfrm rot="3391185">
            <a:off x="-411617" y="-384808"/>
            <a:ext cx="2022782" cy="1326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Título 1">
            <a:extLst>
              <a:ext uri="{FF2B5EF4-FFF2-40B4-BE49-F238E27FC236}">
                <a16:creationId xmlns:a16="http://schemas.microsoft.com/office/drawing/2014/main" id="{111DF6F2-2108-4143-B956-C0CA12AD98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3906" y="387523"/>
            <a:ext cx="9144000" cy="544284"/>
          </a:xfrm>
          <a:prstGeom prst="rect">
            <a:avLst/>
          </a:prstGeom>
        </p:spPr>
        <p:txBody>
          <a:bodyPr anchor="b"/>
          <a:lstStyle>
            <a:lvl1pPr algn="l"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SOMMAIRE / PLAN</a:t>
            </a:r>
          </a:p>
        </p:txBody>
      </p:sp>
      <p:grpSp>
        <p:nvGrpSpPr>
          <p:cNvPr id="39" name="Grupo 38">
            <a:extLst>
              <a:ext uri="{FF2B5EF4-FFF2-40B4-BE49-F238E27FC236}">
                <a16:creationId xmlns:a16="http://schemas.microsoft.com/office/drawing/2014/main" id="{FD3BF58A-9096-44A8-ABAD-ECFB456C80BA}"/>
              </a:ext>
            </a:extLst>
          </p:cNvPr>
          <p:cNvGrpSpPr/>
          <p:nvPr userDrawn="1"/>
        </p:nvGrpSpPr>
        <p:grpSpPr>
          <a:xfrm>
            <a:off x="10107906" y="3936179"/>
            <a:ext cx="4498191" cy="4498191"/>
            <a:chOff x="10476067" y="-1775117"/>
            <a:chExt cx="3583556" cy="3583556"/>
          </a:xfrm>
        </p:grpSpPr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18D460DE-0474-454B-9200-13302127D34B}"/>
                </a:ext>
              </a:extLst>
            </p:cNvPr>
            <p:cNvSpPr/>
            <p:nvPr/>
          </p:nvSpPr>
          <p:spPr>
            <a:xfrm>
              <a:off x="11117399" y="-1133880"/>
              <a:ext cx="2301082" cy="2301082"/>
            </a:xfrm>
            <a:prstGeom prst="ellipse">
              <a:avLst/>
            </a:prstGeom>
            <a:noFill/>
            <a:ln w="196850">
              <a:solidFill>
                <a:srgbClr val="B980D0">
                  <a:alpha val="1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28253B50-A169-4B79-A431-D4E3297D5C21}"/>
                </a:ext>
              </a:extLst>
            </p:cNvPr>
            <p:cNvSpPr/>
            <p:nvPr/>
          </p:nvSpPr>
          <p:spPr>
            <a:xfrm>
              <a:off x="10804097" y="-1447087"/>
              <a:ext cx="2927496" cy="2927496"/>
            </a:xfrm>
            <a:prstGeom prst="ellipse">
              <a:avLst/>
            </a:prstGeom>
            <a:noFill/>
            <a:ln w="196850">
              <a:solidFill>
                <a:srgbClr val="B980D0">
                  <a:alpha val="1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A257E198-7969-4919-9B6C-20ACA5A09BC8}"/>
                </a:ext>
              </a:extLst>
            </p:cNvPr>
            <p:cNvSpPr/>
            <p:nvPr/>
          </p:nvSpPr>
          <p:spPr>
            <a:xfrm>
              <a:off x="10476067" y="-1775117"/>
              <a:ext cx="3583556" cy="3583556"/>
            </a:xfrm>
            <a:prstGeom prst="ellipse">
              <a:avLst/>
            </a:prstGeom>
            <a:noFill/>
            <a:ln w="196850">
              <a:solidFill>
                <a:srgbClr val="B980D0">
                  <a:alpha val="1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22" name="Titre 1">
            <a:extLst>
              <a:ext uri="{FF2B5EF4-FFF2-40B4-BE49-F238E27FC236}">
                <a16:creationId xmlns:a16="http://schemas.microsoft.com/office/drawing/2014/main" id="{73071F39-2E1A-449C-A3C5-5721335AC308}"/>
              </a:ext>
            </a:extLst>
          </p:cNvPr>
          <p:cNvSpPr txBox="1">
            <a:spLocks/>
          </p:cNvSpPr>
          <p:nvPr userDrawn="1"/>
        </p:nvSpPr>
        <p:spPr>
          <a:xfrm>
            <a:off x="6452067" y="3233354"/>
            <a:ext cx="460471" cy="7497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fr-FR" sz="4800" dirty="0">
                <a:solidFill>
                  <a:srgbClr val="F3BD48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5</a:t>
            </a:r>
            <a:endParaRPr lang="fr-FR" altLang="fr-FR" sz="4800" dirty="0">
              <a:solidFill>
                <a:srgbClr val="F3BD48"/>
              </a:solidFill>
              <a:latin typeface="Impact" panose="020B0806030902050204" pitchFamily="34" charset="0"/>
              <a:cs typeface="Andalus" panose="02020603050405020304" pitchFamily="18" charset="-78"/>
            </a:endParaRP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B5774ADE-D240-4229-AB43-127A248A9CDD}"/>
              </a:ext>
            </a:extLst>
          </p:cNvPr>
          <p:cNvSpPr txBox="1">
            <a:spLocks/>
          </p:cNvSpPr>
          <p:nvPr userDrawn="1"/>
        </p:nvSpPr>
        <p:spPr>
          <a:xfrm>
            <a:off x="6452067" y="4821146"/>
            <a:ext cx="460471" cy="7497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fr-FR" sz="4800" dirty="0">
                <a:solidFill>
                  <a:srgbClr val="F3BD48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6</a:t>
            </a:r>
            <a:endParaRPr lang="fr-FR" altLang="fr-FR" sz="4800" dirty="0">
              <a:solidFill>
                <a:srgbClr val="F3BD48"/>
              </a:solidFill>
              <a:latin typeface="Impact" panose="020B0806030902050204" pitchFamily="34" charset="0"/>
              <a:cs typeface="Andalus" panose="02020603050405020304" pitchFamily="18" charset="-78"/>
            </a:endParaRP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ACED1451-8A91-4363-BDAD-84B6FF9013F4}"/>
              </a:ext>
            </a:extLst>
          </p:cNvPr>
          <p:cNvSpPr txBox="1">
            <a:spLocks/>
          </p:cNvSpPr>
          <p:nvPr userDrawn="1"/>
        </p:nvSpPr>
        <p:spPr>
          <a:xfrm>
            <a:off x="6489250" y="1747069"/>
            <a:ext cx="460471" cy="7497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fr-FR" sz="4800" dirty="0">
                <a:solidFill>
                  <a:srgbClr val="F3BD48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4</a:t>
            </a:r>
            <a:endParaRPr lang="fr-FR" altLang="fr-FR" sz="4800" dirty="0">
              <a:solidFill>
                <a:srgbClr val="F3BD48"/>
              </a:solidFill>
              <a:latin typeface="Impact" panose="020B0806030902050204" pitchFamily="34" charset="0"/>
              <a:cs typeface="Andalus" panose="02020603050405020304" pitchFamily="18" charset="-78"/>
            </a:endParaRPr>
          </a:p>
        </p:txBody>
      </p:sp>
      <p:sp>
        <p:nvSpPr>
          <p:cNvPr id="25" name="Marcador de texto 35">
            <a:extLst>
              <a:ext uri="{FF2B5EF4-FFF2-40B4-BE49-F238E27FC236}">
                <a16:creationId xmlns:a16="http://schemas.microsoft.com/office/drawing/2014/main" id="{123301FA-B102-4620-A8C6-AF7C2AAB67B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86195" y="3326252"/>
            <a:ext cx="4497950" cy="63727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1D1645"/>
                </a:solidFill>
                <a:latin typeface="+mj-lt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</a:t>
            </a:r>
            <a:r>
              <a:rPr lang="es-ES" dirty="0" err="1"/>
              <a:t>pellentesque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vestibulum</a:t>
            </a:r>
            <a:r>
              <a:rPr lang="es-ES" dirty="0"/>
              <a:t> </a:t>
            </a:r>
            <a:r>
              <a:rPr lang="es-ES" dirty="0" err="1"/>
              <a:t>quam</a:t>
            </a:r>
            <a:r>
              <a:rPr lang="es-ES" dirty="0"/>
              <a:t>, in </a:t>
            </a:r>
            <a:r>
              <a:rPr lang="es-ES" dirty="0" err="1"/>
              <a:t>fringilla</a:t>
            </a:r>
            <a:r>
              <a:rPr lang="es-ES" dirty="0"/>
              <a:t> leo. Vivamus ex </a:t>
            </a:r>
            <a:r>
              <a:rPr lang="es-ES" dirty="0" err="1"/>
              <a:t>nisi</a:t>
            </a:r>
            <a:r>
              <a:rPr lang="es-ES" dirty="0"/>
              <a:t>, rutrum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quam</a:t>
            </a:r>
            <a:r>
              <a:rPr lang="es-ES" dirty="0"/>
              <a:t> </a:t>
            </a:r>
            <a:r>
              <a:rPr lang="es-ES" dirty="0" err="1"/>
              <a:t>imperdiet</a:t>
            </a:r>
            <a:endParaRPr lang="es-ES" dirty="0"/>
          </a:p>
        </p:txBody>
      </p:sp>
      <p:sp>
        <p:nvSpPr>
          <p:cNvPr id="26" name="Marcador de texto 35">
            <a:extLst>
              <a:ext uri="{FF2B5EF4-FFF2-40B4-BE49-F238E27FC236}">
                <a16:creationId xmlns:a16="http://schemas.microsoft.com/office/drawing/2014/main" id="{61739072-65BB-4767-AE49-E4E9B3BCD6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86195" y="1747069"/>
            <a:ext cx="4497949" cy="63727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1D1645"/>
                </a:solidFill>
                <a:latin typeface="+mj-lt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</a:t>
            </a:r>
            <a:r>
              <a:rPr lang="es-ES" dirty="0" err="1"/>
              <a:t>pellentesque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vestibulum</a:t>
            </a:r>
            <a:r>
              <a:rPr lang="es-ES" dirty="0"/>
              <a:t> </a:t>
            </a:r>
            <a:r>
              <a:rPr lang="es-ES" dirty="0" err="1"/>
              <a:t>quam</a:t>
            </a:r>
            <a:r>
              <a:rPr lang="es-ES" dirty="0"/>
              <a:t>, in </a:t>
            </a:r>
            <a:r>
              <a:rPr lang="es-ES" dirty="0" err="1"/>
              <a:t>fringilla</a:t>
            </a:r>
            <a:r>
              <a:rPr lang="es-ES" dirty="0"/>
              <a:t> leo. Vivamus ex </a:t>
            </a:r>
            <a:r>
              <a:rPr lang="es-ES" dirty="0" err="1"/>
              <a:t>nisi</a:t>
            </a:r>
            <a:r>
              <a:rPr lang="es-ES" dirty="0"/>
              <a:t>, rutrum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endParaRPr lang="es-ES" dirty="0"/>
          </a:p>
        </p:txBody>
      </p:sp>
      <p:sp>
        <p:nvSpPr>
          <p:cNvPr id="30" name="Marcador de texto 35">
            <a:extLst>
              <a:ext uri="{FF2B5EF4-FFF2-40B4-BE49-F238E27FC236}">
                <a16:creationId xmlns:a16="http://schemas.microsoft.com/office/drawing/2014/main" id="{471F24D9-CB2E-4502-86C3-798354C9B0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6195" y="4821146"/>
            <a:ext cx="4497949" cy="63727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1D1645"/>
                </a:solidFill>
                <a:latin typeface="+mj-lt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</a:t>
            </a:r>
            <a:r>
              <a:rPr lang="es-ES" dirty="0" err="1"/>
              <a:t>pellentesque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vestibulum</a:t>
            </a:r>
            <a:r>
              <a:rPr lang="es-ES" dirty="0"/>
              <a:t> </a:t>
            </a:r>
            <a:r>
              <a:rPr lang="es-ES" dirty="0" err="1"/>
              <a:t>quam</a:t>
            </a:r>
            <a:r>
              <a:rPr lang="es-ES" dirty="0"/>
              <a:t>, in </a:t>
            </a:r>
            <a:r>
              <a:rPr lang="es-ES" dirty="0" err="1"/>
              <a:t>frinfilla</a:t>
            </a:r>
            <a:r>
              <a:rPr lang="es-ES" dirty="0"/>
              <a:t> leo. Vivamus ex </a:t>
            </a:r>
            <a:r>
              <a:rPr lang="es-ES" dirty="0" err="1"/>
              <a:t>nisi</a:t>
            </a:r>
            <a:r>
              <a:rPr lang="es-ES" dirty="0"/>
              <a:t>, rutrum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quam</a:t>
            </a:r>
            <a:endParaRPr lang="es-ES" dirty="0"/>
          </a:p>
        </p:txBody>
      </p:sp>
      <p:sp>
        <p:nvSpPr>
          <p:cNvPr id="31" name="Marcador de texto 41">
            <a:extLst>
              <a:ext uri="{FF2B5EF4-FFF2-40B4-BE49-F238E27FC236}">
                <a16:creationId xmlns:a16="http://schemas.microsoft.com/office/drawing/2014/main" id="{7E52A6DD-DDCD-4970-8AEC-B39B52FF6C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6236" y="2403920"/>
            <a:ext cx="4497925" cy="548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1D164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Vivamus ex </a:t>
            </a:r>
            <a:r>
              <a:rPr lang="es-ES" dirty="0" err="1"/>
              <a:t>nisi</a:t>
            </a:r>
            <a:r>
              <a:rPr lang="es-ES" dirty="0"/>
              <a:t>, rutrum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quam</a:t>
            </a:r>
            <a:r>
              <a:rPr lang="es-ES" dirty="0"/>
              <a:t> non, </a:t>
            </a:r>
            <a:r>
              <a:rPr lang="es-ES" dirty="0" err="1"/>
              <a:t>imperdier</a:t>
            </a:r>
            <a:r>
              <a:rPr lang="es-ES" dirty="0"/>
              <a:t> </a:t>
            </a:r>
            <a:r>
              <a:rPr lang="es-ES" dirty="0" err="1"/>
              <a:t>dapibus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Mauris </a:t>
            </a:r>
            <a:r>
              <a:rPr lang="es-ES" dirty="0" err="1"/>
              <a:t>cursus</a:t>
            </a:r>
            <a:r>
              <a:rPr lang="es-ES" dirty="0"/>
              <a:t> vivera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egestas</a:t>
            </a:r>
            <a:r>
              <a:rPr lang="es-ES" dirty="0"/>
              <a:t>. Vivamus et rutrum eros.</a:t>
            </a:r>
          </a:p>
        </p:txBody>
      </p:sp>
      <p:sp>
        <p:nvSpPr>
          <p:cNvPr id="46" name="Marcador de texto 41">
            <a:extLst>
              <a:ext uri="{FF2B5EF4-FFF2-40B4-BE49-F238E27FC236}">
                <a16:creationId xmlns:a16="http://schemas.microsoft.com/office/drawing/2014/main" id="{9A32AC75-EE12-44CD-97E9-D09A4F30852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86236" y="3983103"/>
            <a:ext cx="4497925" cy="548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1D164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Vivamus ex </a:t>
            </a:r>
            <a:r>
              <a:rPr lang="es-ES" dirty="0" err="1"/>
              <a:t>nisi</a:t>
            </a:r>
            <a:r>
              <a:rPr lang="es-ES" dirty="0"/>
              <a:t>, rutrum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quam</a:t>
            </a:r>
            <a:r>
              <a:rPr lang="es-ES" dirty="0"/>
              <a:t> non, </a:t>
            </a:r>
            <a:r>
              <a:rPr lang="es-ES" dirty="0" err="1"/>
              <a:t>imperdier</a:t>
            </a:r>
            <a:r>
              <a:rPr lang="es-ES" dirty="0"/>
              <a:t> </a:t>
            </a:r>
            <a:r>
              <a:rPr lang="es-ES" dirty="0" err="1"/>
              <a:t>dapibus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Mauris </a:t>
            </a:r>
            <a:r>
              <a:rPr lang="es-ES" dirty="0" err="1"/>
              <a:t>cursus</a:t>
            </a:r>
            <a:r>
              <a:rPr lang="es-ES" dirty="0"/>
              <a:t> vivera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egestas</a:t>
            </a:r>
            <a:r>
              <a:rPr lang="es-ES" dirty="0"/>
              <a:t>. Vivamus et rutrum eros.</a:t>
            </a:r>
          </a:p>
        </p:txBody>
      </p:sp>
      <p:sp>
        <p:nvSpPr>
          <p:cNvPr id="47" name="Marcador de texto 41">
            <a:extLst>
              <a:ext uri="{FF2B5EF4-FFF2-40B4-BE49-F238E27FC236}">
                <a16:creationId xmlns:a16="http://schemas.microsoft.com/office/drawing/2014/main" id="{CF68D117-1854-41C7-99C2-5F68963970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86236" y="5481124"/>
            <a:ext cx="4497925" cy="548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1D164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Vivamus ex </a:t>
            </a:r>
            <a:r>
              <a:rPr lang="es-ES" dirty="0" err="1"/>
              <a:t>nisi</a:t>
            </a:r>
            <a:r>
              <a:rPr lang="es-ES" dirty="0"/>
              <a:t>, rutrum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quam</a:t>
            </a:r>
            <a:r>
              <a:rPr lang="es-ES" dirty="0"/>
              <a:t> non, </a:t>
            </a:r>
            <a:r>
              <a:rPr lang="es-ES" dirty="0" err="1"/>
              <a:t>imperdier</a:t>
            </a:r>
            <a:r>
              <a:rPr lang="es-ES" dirty="0"/>
              <a:t> </a:t>
            </a:r>
            <a:r>
              <a:rPr lang="es-ES" dirty="0" err="1"/>
              <a:t>dapibus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Mauris </a:t>
            </a:r>
            <a:r>
              <a:rPr lang="es-ES" dirty="0" err="1"/>
              <a:t>cursus</a:t>
            </a:r>
            <a:r>
              <a:rPr lang="es-ES" dirty="0"/>
              <a:t> vivera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egestas</a:t>
            </a:r>
            <a:r>
              <a:rPr lang="es-ES" dirty="0"/>
              <a:t>. Vivamus et rutrum eros.</a:t>
            </a:r>
          </a:p>
        </p:txBody>
      </p:sp>
    </p:spTree>
    <p:extLst>
      <p:ext uri="{BB962C8B-B14F-4D97-AF65-F5344CB8AC3E}">
        <p14:creationId xmlns:p14="http://schemas.microsoft.com/office/powerpoint/2010/main" val="2508159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s textes / énumé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2C88D42-04A3-4835-A04D-79F9771E319B}"/>
              </a:ext>
            </a:extLst>
          </p:cNvPr>
          <p:cNvSpPr/>
          <p:nvPr userDrawn="1"/>
        </p:nvSpPr>
        <p:spPr>
          <a:xfrm>
            <a:off x="0" y="0"/>
            <a:ext cx="12192000" cy="1290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107E7462-B613-4AB6-9826-D7096B69FE6F}"/>
              </a:ext>
            </a:extLst>
          </p:cNvPr>
          <p:cNvGrpSpPr/>
          <p:nvPr userDrawn="1"/>
        </p:nvGrpSpPr>
        <p:grpSpPr>
          <a:xfrm>
            <a:off x="3787779" y="3622542"/>
            <a:ext cx="4498191" cy="4498191"/>
            <a:chOff x="10476067" y="-1775117"/>
            <a:chExt cx="3583556" cy="3583556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F2246059-CEF2-47E8-AA15-9750059D168F}"/>
                </a:ext>
              </a:extLst>
            </p:cNvPr>
            <p:cNvSpPr/>
            <p:nvPr/>
          </p:nvSpPr>
          <p:spPr>
            <a:xfrm>
              <a:off x="11117399" y="-1133880"/>
              <a:ext cx="2301082" cy="2301082"/>
            </a:xfrm>
            <a:prstGeom prst="ellipse">
              <a:avLst/>
            </a:prstGeom>
            <a:noFill/>
            <a:ln w="196850">
              <a:solidFill>
                <a:srgbClr val="B980D0">
                  <a:alpha val="1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47F54C6-A5A8-4824-8235-C71128A8B009}"/>
                </a:ext>
              </a:extLst>
            </p:cNvPr>
            <p:cNvSpPr/>
            <p:nvPr/>
          </p:nvSpPr>
          <p:spPr>
            <a:xfrm>
              <a:off x="10804097" y="-1447087"/>
              <a:ext cx="2927496" cy="2927496"/>
            </a:xfrm>
            <a:prstGeom prst="ellipse">
              <a:avLst/>
            </a:prstGeom>
            <a:noFill/>
            <a:ln w="196850">
              <a:solidFill>
                <a:srgbClr val="B980D0">
                  <a:alpha val="1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B83BCDE4-7BE3-47A9-98FD-F054FCDB9282}"/>
                </a:ext>
              </a:extLst>
            </p:cNvPr>
            <p:cNvSpPr/>
            <p:nvPr/>
          </p:nvSpPr>
          <p:spPr>
            <a:xfrm>
              <a:off x="10476067" y="-1775117"/>
              <a:ext cx="3583556" cy="3583556"/>
            </a:xfrm>
            <a:prstGeom prst="ellipse">
              <a:avLst/>
            </a:prstGeom>
            <a:noFill/>
            <a:ln w="196850">
              <a:solidFill>
                <a:srgbClr val="B980D0">
                  <a:alpha val="1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28" name="Rectángulo 27">
            <a:extLst>
              <a:ext uri="{FF2B5EF4-FFF2-40B4-BE49-F238E27FC236}">
                <a16:creationId xmlns:a16="http://schemas.microsoft.com/office/drawing/2014/main" id="{982149F1-A009-42A3-8345-3FB1F07DDA2E}"/>
              </a:ext>
            </a:extLst>
          </p:cNvPr>
          <p:cNvSpPr/>
          <p:nvPr userDrawn="1"/>
        </p:nvSpPr>
        <p:spPr>
          <a:xfrm rot="2188792">
            <a:off x="11667872" y="6429516"/>
            <a:ext cx="735735" cy="482536"/>
          </a:xfrm>
          <a:prstGeom prst="rect">
            <a:avLst/>
          </a:prstGeom>
          <a:solidFill>
            <a:srgbClr val="1D1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E9698AF-3A5A-44DE-BB0B-6A196376D5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6"/>
            <a:ext cx="12192000" cy="1297748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CEC47425-5256-435F-9505-A67CA8A688F5}"/>
              </a:ext>
            </a:extLst>
          </p:cNvPr>
          <p:cNvSpPr txBox="1"/>
          <p:nvPr userDrawn="1"/>
        </p:nvSpPr>
        <p:spPr>
          <a:xfrm>
            <a:off x="11710555" y="6435646"/>
            <a:ext cx="384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363873A-82A9-4D3D-A5D3-6FE20E225A27}" type="slidenum">
              <a:rPr lang="es-ES" sz="14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pPr algn="ctr"/>
              <a:t>‹N°›</a:t>
            </a:fld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DD92EB92-0B05-4B09-8D1E-2492AA9A6A97}"/>
              </a:ext>
            </a:extLst>
          </p:cNvPr>
          <p:cNvSpPr/>
          <p:nvPr userDrawn="1"/>
        </p:nvSpPr>
        <p:spPr>
          <a:xfrm rot="3391185">
            <a:off x="-411617" y="-384808"/>
            <a:ext cx="2022782" cy="1326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Título 1">
            <a:extLst>
              <a:ext uri="{FF2B5EF4-FFF2-40B4-BE49-F238E27FC236}">
                <a16:creationId xmlns:a16="http://schemas.microsoft.com/office/drawing/2014/main" id="{24E673BD-4479-49AC-A219-E3C3B81DF1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3906" y="387523"/>
            <a:ext cx="9144000" cy="544284"/>
          </a:xfrm>
          <a:prstGeom prst="rect">
            <a:avLst/>
          </a:prstGeom>
        </p:spPr>
        <p:txBody>
          <a:bodyPr anchor="b"/>
          <a:lstStyle>
            <a:lvl1pPr algn="l"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CONTENUS TEXTES / ÉNUMÉRATION</a:t>
            </a:r>
          </a:p>
        </p:txBody>
      </p:sp>
      <p:sp>
        <p:nvSpPr>
          <p:cNvPr id="25" name="Elipse 12">
            <a:extLst>
              <a:ext uri="{FF2B5EF4-FFF2-40B4-BE49-F238E27FC236}">
                <a16:creationId xmlns:a16="http://schemas.microsoft.com/office/drawing/2014/main" id="{054C7E16-ABF9-4DC8-925D-DD5249B8F62A}"/>
              </a:ext>
            </a:extLst>
          </p:cNvPr>
          <p:cNvSpPr/>
          <p:nvPr userDrawn="1"/>
        </p:nvSpPr>
        <p:spPr>
          <a:xfrm>
            <a:off x="963906" y="2920895"/>
            <a:ext cx="545123" cy="545123"/>
          </a:xfrm>
          <a:prstGeom prst="ellipse">
            <a:avLst/>
          </a:prstGeom>
          <a:solidFill>
            <a:srgbClr val="F3B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1D164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Elipse 13">
            <a:extLst>
              <a:ext uri="{FF2B5EF4-FFF2-40B4-BE49-F238E27FC236}">
                <a16:creationId xmlns:a16="http://schemas.microsoft.com/office/drawing/2014/main" id="{BB0F5521-4037-412B-B50B-3A8B01C3EB78}"/>
              </a:ext>
            </a:extLst>
          </p:cNvPr>
          <p:cNvSpPr/>
          <p:nvPr userDrawn="1"/>
        </p:nvSpPr>
        <p:spPr>
          <a:xfrm>
            <a:off x="6107588" y="2920895"/>
            <a:ext cx="545123" cy="545123"/>
          </a:xfrm>
          <a:prstGeom prst="ellipse">
            <a:avLst/>
          </a:prstGeom>
          <a:solidFill>
            <a:srgbClr val="F3B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1D164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" name="Elipse 14">
            <a:extLst>
              <a:ext uri="{FF2B5EF4-FFF2-40B4-BE49-F238E27FC236}">
                <a16:creationId xmlns:a16="http://schemas.microsoft.com/office/drawing/2014/main" id="{049AD77F-85B8-4CD4-B59E-E059FC9E3B40}"/>
              </a:ext>
            </a:extLst>
          </p:cNvPr>
          <p:cNvSpPr/>
          <p:nvPr userDrawn="1"/>
        </p:nvSpPr>
        <p:spPr>
          <a:xfrm>
            <a:off x="963906" y="4698316"/>
            <a:ext cx="545123" cy="545123"/>
          </a:xfrm>
          <a:prstGeom prst="ellipse">
            <a:avLst/>
          </a:prstGeom>
          <a:solidFill>
            <a:srgbClr val="F3B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1D164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0" name="Elipse 20">
            <a:extLst>
              <a:ext uri="{FF2B5EF4-FFF2-40B4-BE49-F238E27FC236}">
                <a16:creationId xmlns:a16="http://schemas.microsoft.com/office/drawing/2014/main" id="{34A83E22-FD30-49EA-B941-4FF40F2051E1}"/>
              </a:ext>
            </a:extLst>
          </p:cNvPr>
          <p:cNvSpPr/>
          <p:nvPr userDrawn="1"/>
        </p:nvSpPr>
        <p:spPr>
          <a:xfrm>
            <a:off x="6107588" y="4704381"/>
            <a:ext cx="545123" cy="545123"/>
          </a:xfrm>
          <a:prstGeom prst="ellipse">
            <a:avLst/>
          </a:prstGeom>
          <a:solidFill>
            <a:srgbClr val="F3B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1D164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1" name="Marcador de texto 34">
            <a:extLst>
              <a:ext uri="{FF2B5EF4-FFF2-40B4-BE49-F238E27FC236}">
                <a16:creationId xmlns:a16="http://schemas.microsoft.com/office/drawing/2014/main" id="{252DCAA7-3B52-4A10-8DF9-242A0BA824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73835" y="3030982"/>
            <a:ext cx="3960968" cy="3385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1D1645"/>
                </a:solidFill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</a:t>
            </a:r>
            <a:r>
              <a:rPr lang="es-ES" dirty="0" err="1"/>
              <a:t>pellentesque</a:t>
            </a:r>
            <a:endParaRPr lang="es-ES" dirty="0"/>
          </a:p>
        </p:txBody>
      </p:sp>
      <p:sp>
        <p:nvSpPr>
          <p:cNvPr id="32" name="Marcador de texto 36">
            <a:extLst>
              <a:ext uri="{FF2B5EF4-FFF2-40B4-BE49-F238E27FC236}">
                <a16:creationId xmlns:a16="http://schemas.microsoft.com/office/drawing/2014/main" id="{6BCC717C-2F7C-40BA-A2A5-E641ED1ED6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7217" y="3446180"/>
            <a:ext cx="3957586" cy="8130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pellentesque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vel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vestibulum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quam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, in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fringilla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leo. Vivamus ex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nisi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, rutrum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quam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non,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imperdiet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dapibus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elit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. Mauris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cursus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viverra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erat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nec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egestas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. Vivamus et rutrum eros,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eu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elementum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lacus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. </a:t>
            </a:r>
            <a:endParaRPr lang="es-ES" sz="1200" dirty="0">
              <a:solidFill>
                <a:srgbClr val="1D1645"/>
              </a:solidFill>
            </a:endParaRPr>
          </a:p>
        </p:txBody>
      </p:sp>
      <p:sp>
        <p:nvSpPr>
          <p:cNvPr id="33" name="Marcador de texto 34">
            <a:extLst>
              <a:ext uri="{FF2B5EF4-FFF2-40B4-BE49-F238E27FC236}">
                <a16:creationId xmlns:a16="http://schemas.microsoft.com/office/drawing/2014/main" id="{7ED58F95-45EE-4294-B598-23C8E8C2A0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17516" y="3030982"/>
            <a:ext cx="3960968" cy="3385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1D1645"/>
                </a:solidFill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</a:t>
            </a:r>
            <a:r>
              <a:rPr lang="es-ES" dirty="0" err="1"/>
              <a:t>pellentesque</a:t>
            </a:r>
            <a:endParaRPr lang="es-ES" dirty="0"/>
          </a:p>
        </p:txBody>
      </p:sp>
      <p:sp>
        <p:nvSpPr>
          <p:cNvPr id="34" name="Marcador de texto 36">
            <a:extLst>
              <a:ext uri="{FF2B5EF4-FFF2-40B4-BE49-F238E27FC236}">
                <a16:creationId xmlns:a16="http://schemas.microsoft.com/office/drawing/2014/main" id="{E486556F-5E48-41F3-9CE5-5AF786E276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20898" y="3446180"/>
            <a:ext cx="3957586" cy="8130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pellentesque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vel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vestibulum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quam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, in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fringilla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leo. Vivamus ex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nisi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, rutrum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quam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non,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imperdiet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dapibus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elit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. Mauris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cursus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viverra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erat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nec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egestas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. Vivamus et rutrum eros,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eu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elementum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lacus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. </a:t>
            </a:r>
            <a:endParaRPr lang="es-ES" sz="1200" dirty="0">
              <a:solidFill>
                <a:srgbClr val="1D1645"/>
              </a:solidFill>
            </a:endParaRPr>
          </a:p>
        </p:txBody>
      </p:sp>
      <p:sp>
        <p:nvSpPr>
          <p:cNvPr id="46" name="Marcador de texto 34">
            <a:extLst>
              <a:ext uri="{FF2B5EF4-FFF2-40B4-BE49-F238E27FC236}">
                <a16:creationId xmlns:a16="http://schemas.microsoft.com/office/drawing/2014/main" id="{F9B3302B-665B-4BD1-A6D9-ABAED93040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73835" y="4841244"/>
            <a:ext cx="3960968" cy="3385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1D1645"/>
                </a:solidFill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</a:t>
            </a:r>
            <a:r>
              <a:rPr lang="es-ES" dirty="0" err="1"/>
              <a:t>pellentesque</a:t>
            </a:r>
            <a:endParaRPr lang="es-ES" dirty="0"/>
          </a:p>
        </p:txBody>
      </p:sp>
      <p:sp>
        <p:nvSpPr>
          <p:cNvPr id="47" name="Marcador de texto 36">
            <a:extLst>
              <a:ext uri="{FF2B5EF4-FFF2-40B4-BE49-F238E27FC236}">
                <a16:creationId xmlns:a16="http://schemas.microsoft.com/office/drawing/2014/main" id="{86A04D8F-145C-40AF-B062-DCFA740496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77217" y="5256442"/>
            <a:ext cx="3957586" cy="8130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pellentesque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vel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vestibulum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quam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, in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fringilla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leo. Vivamus ex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nisi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, rutrum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quam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non,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imperdiet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dapibus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elit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. Mauris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cursus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viverra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erat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nec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egestas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. Vivamus et rutrum eros,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eu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elementum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lacus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. </a:t>
            </a:r>
            <a:endParaRPr lang="es-ES" sz="1200" dirty="0">
              <a:solidFill>
                <a:srgbClr val="1D1645"/>
              </a:solidFill>
            </a:endParaRPr>
          </a:p>
        </p:txBody>
      </p:sp>
      <p:sp>
        <p:nvSpPr>
          <p:cNvPr id="48" name="Marcador de texto 34">
            <a:extLst>
              <a:ext uri="{FF2B5EF4-FFF2-40B4-BE49-F238E27FC236}">
                <a16:creationId xmlns:a16="http://schemas.microsoft.com/office/drawing/2014/main" id="{CF78A1D2-7270-47C2-82CF-4A8E17E22D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17516" y="4841244"/>
            <a:ext cx="3960968" cy="3385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1D1645"/>
                </a:solidFill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</a:t>
            </a:r>
            <a:r>
              <a:rPr lang="es-ES" dirty="0" err="1"/>
              <a:t>pellentesque</a:t>
            </a:r>
            <a:endParaRPr lang="es-ES" dirty="0"/>
          </a:p>
        </p:txBody>
      </p:sp>
      <p:sp>
        <p:nvSpPr>
          <p:cNvPr id="49" name="Marcador de texto 36">
            <a:extLst>
              <a:ext uri="{FF2B5EF4-FFF2-40B4-BE49-F238E27FC236}">
                <a16:creationId xmlns:a16="http://schemas.microsoft.com/office/drawing/2014/main" id="{A1CA1253-E1B7-417B-BD64-8A99F8226B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0898" y="5256442"/>
            <a:ext cx="3957586" cy="8130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pellentesque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vel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vestibulum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quam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, in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fringilla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leo. Vivamus ex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nisi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, rutrum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quam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non,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imperdiet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dapibus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elit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. Mauris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cursus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viverra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erat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nec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egestas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. Vivamus et rutrum eros,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eu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elementum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lacus</a:t>
            </a:r>
            <a:r>
              <a:rPr lang="es-ES" sz="1200" b="0" i="0" dirty="0">
                <a:solidFill>
                  <a:srgbClr val="1D1645"/>
                </a:solidFill>
                <a:effectLst/>
                <a:latin typeface="Arial" panose="020B0604020202020204" pitchFamily="34" charset="0"/>
              </a:rPr>
              <a:t>. </a:t>
            </a:r>
            <a:endParaRPr lang="es-ES" sz="1200" dirty="0">
              <a:solidFill>
                <a:srgbClr val="1D1645"/>
              </a:solidFill>
            </a:endParaRPr>
          </a:p>
        </p:txBody>
      </p:sp>
      <p:sp>
        <p:nvSpPr>
          <p:cNvPr id="50" name="Marcador de texto 32">
            <a:extLst>
              <a:ext uri="{FF2B5EF4-FFF2-40B4-BE49-F238E27FC236}">
                <a16:creationId xmlns:a16="http://schemas.microsoft.com/office/drawing/2014/main" id="{FBFE6207-6402-443A-B0FB-9017E57BF7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3906" y="1654805"/>
            <a:ext cx="8007972" cy="872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1D1645"/>
                </a:solidFill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</a:t>
            </a:r>
            <a:r>
              <a:rPr lang="es-ES" dirty="0" err="1"/>
              <a:t>pellentesque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vestibulum</a:t>
            </a:r>
            <a:r>
              <a:rPr lang="es-ES" dirty="0"/>
              <a:t> </a:t>
            </a:r>
            <a:r>
              <a:rPr lang="es-ES" dirty="0" err="1"/>
              <a:t>quam</a:t>
            </a:r>
            <a:r>
              <a:rPr lang="es-ES" dirty="0"/>
              <a:t>, in </a:t>
            </a:r>
            <a:r>
              <a:rPr lang="es-ES" dirty="0" err="1"/>
              <a:t>fringilla</a:t>
            </a:r>
            <a:r>
              <a:rPr lang="es-ES" dirty="0"/>
              <a:t> leo. Vivamus ex </a:t>
            </a:r>
            <a:r>
              <a:rPr lang="es-ES" dirty="0" err="1"/>
              <a:t>nisi</a:t>
            </a:r>
            <a:r>
              <a:rPr lang="es-ES" dirty="0"/>
              <a:t>, rutrum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quam</a:t>
            </a:r>
            <a:r>
              <a:rPr lang="es-ES" dirty="0"/>
              <a:t> non, </a:t>
            </a:r>
            <a:r>
              <a:rPr lang="es-ES" dirty="0" err="1"/>
              <a:t>imperdiet</a:t>
            </a:r>
            <a:r>
              <a:rPr lang="es-ES" dirty="0"/>
              <a:t> </a:t>
            </a:r>
            <a:r>
              <a:rPr lang="es-ES" dirty="0" err="1"/>
              <a:t>dapibus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Mauris </a:t>
            </a:r>
            <a:r>
              <a:rPr lang="es-ES" dirty="0" err="1"/>
              <a:t>cursus</a:t>
            </a:r>
            <a:r>
              <a:rPr lang="es-ES" dirty="0"/>
              <a:t> </a:t>
            </a:r>
            <a:r>
              <a:rPr lang="es-ES" dirty="0" err="1"/>
              <a:t>viverra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egestas</a:t>
            </a:r>
            <a:r>
              <a:rPr lang="es-ES" dirty="0"/>
              <a:t>. Vivamus et rutrum eros,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elementum</a:t>
            </a:r>
            <a:r>
              <a:rPr lang="es-ES" dirty="0"/>
              <a:t> </a:t>
            </a:r>
            <a:r>
              <a:rPr lang="es-ES" dirty="0" err="1"/>
              <a:t>lacus</a:t>
            </a:r>
            <a:r>
              <a:rPr lang="es-ES" dirty="0"/>
              <a:t>.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viverra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orci</a:t>
            </a:r>
            <a:r>
              <a:rPr lang="es-ES" dirty="0"/>
              <a:t> vitae </a:t>
            </a:r>
            <a:r>
              <a:rPr lang="es-ES" dirty="0" err="1"/>
              <a:t>scelerisque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id </a:t>
            </a:r>
            <a:r>
              <a:rPr lang="es-ES" dirty="0" err="1"/>
              <a:t>malesuada</a:t>
            </a:r>
            <a:r>
              <a:rPr lang="es-ES" dirty="0"/>
              <a:t> </a:t>
            </a:r>
            <a:r>
              <a:rPr lang="es-ES" dirty="0" err="1"/>
              <a:t>lacus</a:t>
            </a:r>
            <a:r>
              <a:rPr lang="es-E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45928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9CA64481-98D4-4B79-8B2E-017D2B12D6C2}"/>
              </a:ext>
            </a:extLst>
          </p:cNvPr>
          <p:cNvSpPr/>
          <p:nvPr userDrawn="1"/>
        </p:nvSpPr>
        <p:spPr>
          <a:xfrm rot="2188792">
            <a:off x="11667872" y="6429516"/>
            <a:ext cx="735735" cy="482536"/>
          </a:xfrm>
          <a:prstGeom prst="rect">
            <a:avLst/>
          </a:prstGeom>
          <a:solidFill>
            <a:srgbClr val="1D1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A0F9FBA-D00B-44BA-909C-BD8A1CAA0ED8}"/>
              </a:ext>
            </a:extLst>
          </p:cNvPr>
          <p:cNvSpPr txBox="1"/>
          <p:nvPr userDrawn="1"/>
        </p:nvSpPr>
        <p:spPr>
          <a:xfrm>
            <a:off x="11710555" y="6435646"/>
            <a:ext cx="384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363873A-82A9-4D3D-A5D3-6FE20E225A27}" type="slidenum">
              <a:rPr lang="es-ES" sz="14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pPr algn="ctr"/>
              <a:t>‹N°›</a:t>
            </a:fld>
            <a:endParaRPr lang="es-ES" sz="1400" dirty="0">
              <a:solidFill>
                <a:schemeClr val="bg1"/>
              </a:solidFill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D686FAB3-93A9-4B6E-AA16-6630B71D65D2}"/>
              </a:ext>
            </a:extLst>
          </p:cNvPr>
          <p:cNvGrpSpPr/>
          <p:nvPr userDrawn="1"/>
        </p:nvGrpSpPr>
        <p:grpSpPr>
          <a:xfrm>
            <a:off x="-1477046" y="4608904"/>
            <a:ext cx="4498191" cy="4498191"/>
            <a:chOff x="10476067" y="-1775117"/>
            <a:chExt cx="3583556" cy="3583556"/>
          </a:xfrm>
        </p:grpSpPr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767A70C6-A86A-42B5-822B-AD2729430C77}"/>
                </a:ext>
              </a:extLst>
            </p:cNvPr>
            <p:cNvSpPr/>
            <p:nvPr/>
          </p:nvSpPr>
          <p:spPr>
            <a:xfrm>
              <a:off x="11117399" y="-1133880"/>
              <a:ext cx="2301082" cy="2301082"/>
            </a:xfrm>
            <a:prstGeom prst="ellipse">
              <a:avLst/>
            </a:prstGeom>
            <a:noFill/>
            <a:ln w="196850">
              <a:solidFill>
                <a:srgbClr val="B980D0">
                  <a:alpha val="1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4A83C596-47F1-4BE2-854F-2E82AF995B19}"/>
                </a:ext>
              </a:extLst>
            </p:cNvPr>
            <p:cNvSpPr/>
            <p:nvPr/>
          </p:nvSpPr>
          <p:spPr>
            <a:xfrm>
              <a:off x="10804097" y="-1447087"/>
              <a:ext cx="2927496" cy="2927496"/>
            </a:xfrm>
            <a:prstGeom prst="ellipse">
              <a:avLst/>
            </a:prstGeom>
            <a:noFill/>
            <a:ln w="196850">
              <a:solidFill>
                <a:srgbClr val="B980D0">
                  <a:alpha val="1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0D9009D5-9C38-428E-A30C-1CC5D3001FE6}"/>
                </a:ext>
              </a:extLst>
            </p:cNvPr>
            <p:cNvSpPr/>
            <p:nvPr/>
          </p:nvSpPr>
          <p:spPr>
            <a:xfrm>
              <a:off x="10476067" y="-1775117"/>
              <a:ext cx="3583556" cy="3583556"/>
            </a:xfrm>
            <a:prstGeom prst="ellipse">
              <a:avLst/>
            </a:prstGeom>
            <a:noFill/>
            <a:ln w="196850">
              <a:solidFill>
                <a:srgbClr val="B980D0">
                  <a:alpha val="1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4C297DE-EF32-42B8-AB0C-D6A4413B321E}"/>
              </a:ext>
            </a:extLst>
          </p:cNvPr>
          <p:cNvSpPr/>
          <p:nvPr userDrawn="1"/>
        </p:nvSpPr>
        <p:spPr>
          <a:xfrm>
            <a:off x="0" y="0"/>
            <a:ext cx="12192000" cy="1290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4241895C-64F3-43E4-A137-93CFA9D72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6"/>
            <a:ext cx="12192000" cy="1297748"/>
          </a:xfrm>
          <a:prstGeom prst="rect">
            <a:avLst/>
          </a:prstGeom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BC35B91E-DA0D-4D6B-A8C3-8744794882F8}"/>
              </a:ext>
            </a:extLst>
          </p:cNvPr>
          <p:cNvSpPr/>
          <p:nvPr userDrawn="1"/>
        </p:nvSpPr>
        <p:spPr>
          <a:xfrm rot="3391185">
            <a:off x="-411617" y="-384808"/>
            <a:ext cx="2022782" cy="1326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0DEE5DFE-14BE-4E10-A96B-C3EED42740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3906" y="387523"/>
            <a:ext cx="9144000" cy="544284"/>
          </a:xfrm>
          <a:prstGeom prst="rect">
            <a:avLst/>
          </a:prstGeom>
        </p:spPr>
        <p:txBody>
          <a:bodyPr anchor="b"/>
          <a:lstStyle>
            <a:lvl1pPr algn="l"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GRAPHIQUE</a:t>
            </a:r>
          </a:p>
        </p:txBody>
      </p:sp>
    </p:spTree>
    <p:extLst>
      <p:ext uri="{BB962C8B-B14F-4D97-AF65-F5344CB8AC3E}">
        <p14:creationId xmlns:p14="http://schemas.microsoft.com/office/powerpoint/2010/main" val="3913500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7A046B1C-B0B6-4CF3-8AB8-51A7878EDB2C}"/>
              </a:ext>
            </a:extLst>
          </p:cNvPr>
          <p:cNvGrpSpPr/>
          <p:nvPr userDrawn="1"/>
        </p:nvGrpSpPr>
        <p:grpSpPr>
          <a:xfrm>
            <a:off x="1977287" y="5076735"/>
            <a:ext cx="4498191" cy="4498191"/>
            <a:chOff x="10476067" y="-1775117"/>
            <a:chExt cx="3583556" cy="3583556"/>
          </a:xfrm>
        </p:grpSpPr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06591848-CDC9-496A-8AB1-A403FCCAABCF}"/>
                </a:ext>
              </a:extLst>
            </p:cNvPr>
            <p:cNvSpPr/>
            <p:nvPr/>
          </p:nvSpPr>
          <p:spPr>
            <a:xfrm>
              <a:off x="11117399" y="-1133880"/>
              <a:ext cx="2301082" cy="2301082"/>
            </a:xfrm>
            <a:prstGeom prst="ellipse">
              <a:avLst/>
            </a:prstGeom>
            <a:noFill/>
            <a:ln w="196850">
              <a:solidFill>
                <a:srgbClr val="B980D0">
                  <a:alpha val="1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C5164228-97B1-435F-8B50-ED2B3BC19B72}"/>
                </a:ext>
              </a:extLst>
            </p:cNvPr>
            <p:cNvSpPr/>
            <p:nvPr/>
          </p:nvSpPr>
          <p:spPr>
            <a:xfrm>
              <a:off x="10804097" y="-1447087"/>
              <a:ext cx="2927496" cy="2927496"/>
            </a:xfrm>
            <a:prstGeom prst="ellipse">
              <a:avLst/>
            </a:prstGeom>
            <a:noFill/>
            <a:ln w="196850">
              <a:solidFill>
                <a:srgbClr val="B980D0">
                  <a:alpha val="1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23819D66-0F7C-463E-9828-FBDC6FC0D45E}"/>
                </a:ext>
              </a:extLst>
            </p:cNvPr>
            <p:cNvSpPr/>
            <p:nvPr/>
          </p:nvSpPr>
          <p:spPr>
            <a:xfrm>
              <a:off x="10476067" y="-1775117"/>
              <a:ext cx="3583556" cy="3583556"/>
            </a:xfrm>
            <a:prstGeom prst="ellipse">
              <a:avLst/>
            </a:prstGeom>
            <a:noFill/>
            <a:ln w="196850">
              <a:solidFill>
                <a:srgbClr val="B980D0">
                  <a:alpha val="1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24" name="Rectángulo 23">
            <a:extLst>
              <a:ext uri="{FF2B5EF4-FFF2-40B4-BE49-F238E27FC236}">
                <a16:creationId xmlns:a16="http://schemas.microsoft.com/office/drawing/2014/main" id="{99A1491E-D59F-4FF1-827A-5D5C7A86C1C7}"/>
              </a:ext>
            </a:extLst>
          </p:cNvPr>
          <p:cNvSpPr/>
          <p:nvPr userDrawn="1"/>
        </p:nvSpPr>
        <p:spPr>
          <a:xfrm rot="2188792">
            <a:off x="11667872" y="6429516"/>
            <a:ext cx="735735" cy="482536"/>
          </a:xfrm>
          <a:prstGeom prst="rect">
            <a:avLst/>
          </a:prstGeom>
          <a:solidFill>
            <a:srgbClr val="1D1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AC18D2D-08BD-406C-B19D-4C0FAE0C1607}"/>
              </a:ext>
            </a:extLst>
          </p:cNvPr>
          <p:cNvSpPr txBox="1"/>
          <p:nvPr userDrawn="1"/>
        </p:nvSpPr>
        <p:spPr>
          <a:xfrm>
            <a:off x="11710555" y="6435646"/>
            <a:ext cx="384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363873A-82A9-4D3D-A5D3-6FE20E225A27}" type="slidenum">
              <a:rPr lang="es-ES" sz="14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pPr algn="ctr"/>
              <a:t>‹N°›</a:t>
            </a:fld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E502311-AAC8-433B-9AD9-50B3F52A303E}"/>
              </a:ext>
            </a:extLst>
          </p:cNvPr>
          <p:cNvSpPr/>
          <p:nvPr userDrawn="1"/>
        </p:nvSpPr>
        <p:spPr>
          <a:xfrm>
            <a:off x="0" y="0"/>
            <a:ext cx="12192000" cy="1290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898492D6-1387-47AA-93E8-38A33BEBD6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6"/>
            <a:ext cx="12192000" cy="1297748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B4BB8046-8299-495C-ABBA-060FDA5BFB86}"/>
              </a:ext>
            </a:extLst>
          </p:cNvPr>
          <p:cNvSpPr/>
          <p:nvPr userDrawn="1"/>
        </p:nvSpPr>
        <p:spPr>
          <a:xfrm rot="3391185">
            <a:off x="-411617" y="-384808"/>
            <a:ext cx="2022782" cy="1326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3A22E587-6B7C-470C-9A59-8F5D3FD25F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3906" y="387523"/>
            <a:ext cx="9144000" cy="544284"/>
          </a:xfrm>
          <a:prstGeom prst="rect">
            <a:avLst/>
          </a:prstGeom>
        </p:spPr>
        <p:txBody>
          <a:bodyPr anchor="b"/>
          <a:lstStyle>
            <a:lvl1pPr algn="l"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TABLEAU</a:t>
            </a:r>
          </a:p>
        </p:txBody>
      </p:sp>
    </p:spTree>
    <p:extLst>
      <p:ext uri="{BB962C8B-B14F-4D97-AF65-F5344CB8AC3E}">
        <p14:creationId xmlns:p14="http://schemas.microsoft.com/office/powerpoint/2010/main" val="3258661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24EC525B-C73B-4F19-9B79-078CF35198D7}"/>
              </a:ext>
            </a:extLst>
          </p:cNvPr>
          <p:cNvGrpSpPr/>
          <p:nvPr userDrawn="1"/>
        </p:nvGrpSpPr>
        <p:grpSpPr>
          <a:xfrm>
            <a:off x="8933466" y="1676175"/>
            <a:ext cx="4515122" cy="4515122"/>
            <a:chOff x="10476067" y="-1775117"/>
            <a:chExt cx="3583556" cy="3583556"/>
          </a:xfrm>
        </p:grpSpPr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1D5580C1-6903-423D-BDD6-BCFC4BFC3343}"/>
                </a:ext>
              </a:extLst>
            </p:cNvPr>
            <p:cNvSpPr/>
            <p:nvPr/>
          </p:nvSpPr>
          <p:spPr>
            <a:xfrm>
              <a:off x="11117399" y="-1133880"/>
              <a:ext cx="2301082" cy="2301082"/>
            </a:xfrm>
            <a:prstGeom prst="ellipse">
              <a:avLst/>
            </a:prstGeom>
            <a:noFill/>
            <a:ln w="196850">
              <a:solidFill>
                <a:srgbClr val="B980D0">
                  <a:alpha val="1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FF5F0BAC-AAD5-4F85-9A6A-996E2B7DE776}"/>
                </a:ext>
              </a:extLst>
            </p:cNvPr>
            <p:cNvSpPr/>
            <p:nvPr/>
          </p:nvSpPr>
          <p:spPr>
            <a:xfrm>
              <a:off x="10804097" y="-1447087"/>
              <a:ext cx="2927496" cy="2927496"/>
            </a:xfrm>
            <a:prstGeom prst="ellipse">
              <a:avLst/>
            </a:prstGeom>
            <a:noFill/>
            <a:ln w="196850">
              <a:solidFill>
                <a:srgbClr val="B980D0">
                  <a:alpha val="1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D2A38131-12E3-4840-803E-26C3A97B6DF5}"/>
                </a:ext>
              </a:extLst>
            </p:cNvPr>
            <p:cNvSpPr/>
            <p:nvPr/>
          </p:nvSpPr>
          <p:spPr>
            <a:xfrm>
              <a:off x="10476067" y="-1775117"/>
              <a:ext cx="3583556" cy="3583556"/>
            </a:xfrm>
            <a:prstGeom prst="ellipse">
              <a:avLst/>
            </a:prstGeom>
            <a:noFill/>
            <a:ln w="196850">
              <a:solidFill>
                <a:srgbClr val="B980D0">
                  <a:alpha val="1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213B8F4-458C-49EC-B09E-FB4389F7E5F1}"/>
              </a:ext>
            </a:extLst>
          </p:cNvPr>
          <p:cNvSpPr/>
          <p:nvPr userDrawn="1"/>
        </p:nvSpPr>
        <p:spPr>
          <a:xfrm rot="2188792">
            <a:off x="11667872" y="6429516"/>
            <a:ext cx="735735" cy="482536"/>
          </a:xfrm>
          <a:prstGeom prst="rect">
            <a:avLst/>
          </a:prstGeom>
          <a:solidFill>
            <a:srgbClr val="1D1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545A880-7E43-47F2-A167-A7E0D473D44D}"/>
              </a:ext>
            </a:extLst>
          </p:cNvPr>
          <p:cNvSpPr txBox="1"/>
          <p:nvPr userDrawn="1"/>
        </p:nvSpPr>
        <p:spPr>
          <a:xfrm>
            <a:off x="11710555" y="6435646"/>
            <a:ext cx="384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363873A-82A9-4D3D-A5D3-6FE20E225A27}" type="slidenum">
              <a:rPr lang="es-ES" sz="14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pPr algn="ctr"/>
              <a:t>‹N°›</a:t>
            </a:fld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BA2AAE79-AC2D-46F0-9F25-AE05B2944391}"/>
              </a:ext>
            </a:extLst>
          </p:cNvPr>
          <p:cNvSpPr/>
          <p:nvPr userDrawn="1"/>
        </p:nvSpPr>
        <p:spPr>
          <a:xfrm>
            <a:off x="0" y="0"/>
            <a:ext cx="12192000" cy="1290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7316DFA0-610B-4ED5-A400-070EA2FD7D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6"/>
            <a:ext cx="12192000" cy="1297748"/>
          </a:xfrm>
          <a:prstGeom prst="rect">
            <a:avLst/>
          </a:prstGeom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D79DCD4A-FF95-41A2-BBC7-771C3D4EDC02}"/>
              </a:ext>
            </a:extLst>
          </p:cNvPr>
          <p:cNvSpPr/>
          <p:nvPr userDrawn="1"/>
        </p:nvSpPr>
        <p:spPr>
          <a:xfrm rot="3391185">
            <a:off x="-411617" y="-384808"/>
            <a:ext cx="2022782" cy="1326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B4B80F39-D2B4-48B4-826C-642E61C41A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3906" y="387523"/>
            <a:ext cx="9144000" cy="544284"/>
          </a:xfrm>
          <a:prstGeom prst="rect">
            <a:avLst/>
          </a:prstGeom>
        </p:spPr>
        <p:txBody>
          <a:bodyPr anchor="b"/>
          <a:lstStyle>
            <a:lvl1pPr algn="l"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148125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éférences et 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>
            <a:extLst>
              <a:ext uri="{FF2B5EF4-FFF2-40B4-BE49-F238E27FC236}">
                <a16:creationId xmlns:a16="http://schemas.microsoft.com/office/drawing/2014/main" id="{B015D6E0-E7B5-4E94-A2C7-226FDB575C8A}"/>
              </a:ext>
            </a:extLst>
          </p:cNvPr>
          <p:cNvGrpSpPr/>
          <p:nvPr userDrawn="1"/>
        </p:nvGrpSpPr>
        <p:grpSpPr>
          <a:xfrm>
            <a:off x="2629213" y="4066275"/>
            <a:ext cx="4498191" cy="4498191"/>
            <a:chOff x="10476067" y="-1775117"/>
            <a:chExt cx="3583556" cy="3583556"/>
          </a:xfrm>
        </p:grpSpPr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F32203A0-3BCC-4C6C-B8E8-6902AC7A6954}"/>
                </a:ext>
              </a:extLst>
            </p:cNvPr>
            <p:cNvSpPr/>
            <p:nvPr/>
          </p:nvSpPr>
          <p:spPr>
            <a:xfrm>
              <a:off x="11117399" y="-1133880"/>
              <a:ext cx="2301082" cy="2301082"/>
            </a:xfrm>
            <a:prstGeom prst="ellipse">
              <a:avLst/>
            </a:prstGeom>
            <a:noFill/>
            <a:ln w="196850">
              <a:solidFill>
                <a:srgbClr val="B980D0">
                  <a:alpha val="1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3D5A3045-90F2-4B05-A130-F2AD9943FF74}"/>
                </a:ext>
              </a:extLst>
            </p:cNvPr>
            <p:cNvSpPr/>
            <p:nvPr/>
          </p:nvSpPr>
          <p:spPr>
            <a:xfrm>
              <a:off x="10804097" y="-1447087"/>
              <a:ext cx="2927496" cy="2927496"/>
            </a:xfrm>
            <a:prstGeom prst="ellipse">
              <a:avLst/>
            </a:prstGeom>
            <a:noFill/>
            <a:ln w="196850">
              <a:solidFill>
                <a:srgbClr val="B980D0">
                  <a:alpha val="1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93ABA16E-1AA8-4227-86A8-DF04A05B0606}"/>
                </a:ext>
              </a:extLst>
            </p:cNvPr>
            <p:cNvSpPr/>
            <p:nvPr/>
          </p:nvSpPr>
          <p:spPr>
            <a:xfrm>
              <a:off x="10476067" y="-1775117"/>
              <a:ext cx="3583556" cy="3583556"/>
            </a:xfrm>
            <a:prstGeom prst="ellipse">
              <a:avLst/>
            </a:prstGeom>
            <a:noFill/>
            <a:ln w="196850">
              <a:solidFill>
                <a:srgbClr val="B980D0">
                  <a:alpha val="1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B2937A3-24CA-4CAF-9F31-91B20E62B908}"/>
              </a:ext>
            </a:extLst>
          </p:cNvPr>
          <p:cNvSpPr/>
          <p:nvPr userDrawn="1"/>
        </p:nvSpPr>
        <p:spPr>
          <a:xfrm rot="3353529">
            <a:off x="9221124" y="4265376"/>
            <a:ext cx="3633414" cy="2926945"/>
          </a:xfrm>
          <a:prstGeom prst="rect">
            <a:avLst/>
          </a:prstGeom>
          <a:solidFill>
            <a:srgbClr val="1D1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A40E6D5B-09E2-4934-88B1-8A1A6C513733}"/>
              </a:ext>
            </a:extLst>
          </p:cNvPr>
          <p:cNvSpPr/>
          <p:nvPr userDrawn="1"/>
        </p:nvSpPr>
        <p:spPr>
          <a:xfrm>
            <a:off x="0" y="0"/>
            <a:ext cx="12192000" cy="1290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4366CCFC-8798-4107-80B4-9424AB3868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6"/>
            <a:ext cx="12192000" cy="1297748"/>
          </a:xfrm>
          <a:prstGeom prst="rect">
            <a:avLst/>
          </a:prstGeom>
        </p:spPr>
      </p:pic>
      <p:sp>
        <p:nvSpPr>
          <p:cNvPr id="33" name="Rectángulo 32">
            <a:extLst>
              <a:ext uri="{FF2B5EF4-FFF2-40B4-BE49-F238E27FC236}">
                <a16:creationId xmlns:a16="http://schemas.microsoft.com/office/drawing/2014/main" id="{D2102CCD-0198-4490-A86C-D51439B83DA6}"/>
              </a:ext>
            </a:extLst>
          </p:cNvPr>
          <p:cNvSpPr/>
          <p:nvPr userDrawn="1"/>
        </p:nvSpPr>
        <p:spPr>
          <a:xfrm rot="3391185">
            <a:off x="-411617" y="-384808"/>
            <a:ext cx="2022782" cy="1326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Título 1">
            <a:extLst>
              <a:ext uri="{FF2B5EF4-FFF2-40B4-BE49-F238E27FC236}">
                <a16:creationId xmlns:a16="http://schemas.microsoft.com/office/drawing/2014/main" id="{8C6439D1-A512-477E-8179-B6D5016D23AA}"/>
              </a:ext>
            </a:extLst>
          </p:cNvPr>
          <p:cNvSpPr txBox="1">
            <a:spLocks/>
          </p:cNvSpPr>
          <p:nvPr userDrawn="1"/>
        </p:nvSpPr>
        <p:spPr>
          <a:xfrm>
            <a:off x="963906" y="387523"/>
            <a:ext cx="9144000" cy="54428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RÉFÉRENCES</a:t>
            </a:r>
          </a:p>
        </p:txBody>
      </p:sp>
    </p:spTree>
    <p:extLst>
      <p:ext uri="{BB962C8B-B14F-4D97-AF65-F5344CB8AC3E}">
        <p14:creationId xmlns:p14="http://schemas.microsoft.com/office/powerpoint/2010/main" val="106332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28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0238C67-FB60-479C-9C09-998A6B68E3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2314" y="2332831"/>
            <a:ext cx="9699308" cy="754266"/>
          </a:xfrm>
        </p:spPr>
        <p:txBody>
          <a:bodyPr/>
          <a:lstStyle/>
          <a:p>
            <a:pPr algn="l"/>
            <a:r>
              <a:rPr lang="fr-FR" sz="3000" b="1" i="0" dirty="0">
                <a:effectLst/>
                <a:latin typeface="Arial" panose="020B0604020202020204" pitchFamily="34" charset="0"/>
              </a:rPr>
              <a:t>Etat des lieux des </a:t>
            </a:r>
            <a:r>
              <a:rPr lang="fr-FR" sz="3000" b="1" i="0" dirty="0" err="1">
                <a:effectLst/>
                <a:latin typeface="Arial" panose="020B0604020202020204" pitchFamily="34" charset="0"/>
              </a:rPr>
              <a:t>des</a:t>
            </a:r>
            <a:r>
              <a:rPr lang="fr-FR" sz="3000" b="1" i="0" dirty="0">
                <a:effectLst/>
                <a:latin typeface="Arial" panose="020B0604020202020204" pitchFamily="34" charset="0"/>
              </a:rPr>
              <a:t> usages de drogues à 17 ans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A85F4EF0-2149-45E5-96BC-4A0DDCB4FD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2314" y="4012843"/>
            <a:ext cx="6562071" cy="320655"/>
          </a:xfrm>
        </p:spPr>
        <p:txBody>
          <a:bodyPr/>
          <a:lstStyle/>
          <a:p>
            <a:r>
              <a:rPr lang="es-ES" sz="2200" dirty="0"/>
              <a:t>Stanislas SPILKA</a:t>
            </a:r>
          </a:p>
          <a:p>
            <a:r>
              <a:rPr lang="es-ES" sz="2200" dirty="0"/>
              <a:t>OFDT</a:t>
            </a:r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D3195C0C-322C-F0CE-5010-D5476E5970FD}"/>
              </a:ext>
            </a:extLst>
          </p:cNvPr>
          <p:cNvSpPr txBox="1">
            <a:spLocks/>
          </p:cNvSpPr>
          <p:nvPr/>
        </p:nvSpPr>
        <p:spPr>
          <a:xfrm>
            <a:off x="342314" y="5818143"/>
            <a:ext cx="2734374" cy="69165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/>
              <a:t>Matinale</a:t>
            </a:r>
            <a:r>
              <a:rPr lang="es-ES" dirty="0"/>
              <a:t> de </a:t>
            </a:r>
            <a:r>
              <a:rPr lang="es-ES" dirty="0" err="1"/>
              <a:t>l’OFDT</a:t>
            </a:r>
            <a:endParaRPr lang="es-ES" dirty="0"/>
          </a:p>
          <a:p>
            <a:r>
              <a:rPr lang="es-ES" dirty="0"/>
              <a:t>12/10/2023</a:t>
            </a:r>
          </a:p>
        </p:txBody>
      </p:sp>
    </p:spTree>
    <p:extLst>
      <p:ext uri="{BB962C8B-B14F-4D97-AF65-F5344CB8AC3E}">
        <p14:creationId xmlns:p14="http://schemas.microsoft.com/office/powerpoint/2010/main" val="1043322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D5933B4-98DB-1740-5600-E093F3F8020A}"/>
              </a:ext>
            </a:extLst>
          </p:cNvPr>
          <p:cNvSpPr txBox="1"/>
          <p:nvPr/>
        </p:nvSpPr>
        <p:spPr>
          <a:xfrm>
            <a:off x="2693112" y="2598003"/>
            <a:ext cx="7533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Utilisation de la e-cigarette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345" y="3900114"/>
            <a:ext cx="1428723" cy="142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31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FD78C3C-8490-4447-AC7B-D88F53681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5853" y="281670"/>
            <a:ext cx="7354348" cy="644404"/>
          </a:xfrm>
        </p:spPr>
        <p:txBody>
          <a:bodyPr/>
          <a:lstStyle/>
          <a:p>
            <a:br>
              <a:rPr lang="fr-FR" dirty="0"/>
            </a:br>
            <a:r>
              <a:rPr lang="fr-FR" dirty="0"/>
              <a:t>Évolution de l’usage de e-cig depuis 2014</a:t>
            </a:r>
            <a:endParaRPr lang="es-ES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AFABF7E-EB35-D9B7-A512-09DA73AE4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374" y="1690165"/>
            <a:ext cx="9356321" cy="4643442"/>
          </a:xfrm>
          <a:prstGeom prst="rect">
            <a:avLst/>
          </a:prstGeom>
        </p:spPr>
      </p:pic>
      <p:sp>
        <p:nvSpPr>
          <p:cNvPr id="3" name="Flèche : courbe vers le bas 2">
            <a:extLst>
              <a:ext uri="{FF2B5EF4-FFF2-40B4-BE49-F238E27FC236}">
                <a16:creationId xmlns:a16="http://schemas.microsoft.com/office/drawing/2014/main" id="{7B125FB1-D1DE-413D-2419-A970C64CF18B}"/>
              </a:ext>
            </a:extLst>
          </p:cNvPr>
          <p:cNvSpPr/>
          <p:nvPr/>
        </p:nvSpPr>
        <p:spPr>
          <a:xfrm>
            <a:off x="6719582" y="4454554"/>
            <a:ext cx="3464653" cy="343949"/>
          </a:xfrm>
          <a:prstGeom prst="curved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655B409-FAAD-8E10-15F8-530BE58E770D}"/>
              </a:ext>
            </a:extLst>
          </p:cNvPr>
          <p:cNvSpPr txBox="1"/>
          <p:nvPr/>
        </p:nvSpPr>
        <p:spPr>
          <a:xfrm>
            <a:off x="8321879" y="466008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x3</a:t>
            </a:r>
          </a:p>
        </p:txBody>
      </p:sp>
    </p:spTree>
    <p:extLst>
      <p:ext uri="{BB962C8B-B14F-4D97-AF65-F5344CB8AC3E}">
        <p14:creationId xmlns:p14="http://schemas.microsoft.com/office/powerpoint/2010/main" val="3916205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D4BAA6-828F-42A8-A43B-BE1D932AB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2167" y="182424"/>
            <a:ext cx="9144000" cy="544284"/>
          </a:xfrm>
        </p:spPr>
        <p:txBody>
          <a:bodyPr/>
          <a:lstStyle/>
          <a:p>
            <a:r>
              <a:rPr lang="fr-FR" dirty="0"/>
              <a:t>Les expérimentations de Tabac* et/ou de e-cigarette</a:t>
            </a:r>
            <a:endParaRPr lang="fr-FR" dirty="0">
              <a:solidFill>
                <a:schemeClr val="accent4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5412888-0668-FE84-2FBD-7D1BF1BBC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45" y="1296121"/>
            <a:ext cx="6316003" cy="556187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050DB75-676C-8013-11DB-7788169B2E51}"/>
              </a:ext>
            </a:extLst>
          </p:cNvPr>
          <p:cNvSpPr txBox="1"/>
          <p:nvPr/>
        </p:nvSpPr>
        <p:spPr>
          <a:xfrm>
            <a:off x="1388143" y="926789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* </a:t>
            </a:r>
            <a:r>
              <a:rPr lang="fr-FR" sz="1800" dirty="0">
                <a:solidFill>
                  <a:schemeClr val="bg1"/>
                </a:solidFill>
              </a:rPr>
              <a:t>(cigarettes et/ou chicha) 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245B6120-1EDF-22A6-5F0C-71C9F59EBF7B}"/>
              </a:ext>
            </a:extLst>
          </p:cNvPr>
          <p:cNvCxnSpPr/>
          <p:nvPr/>
        </p:nvCxnSpPr>
        <p:spPr>
          <a:xfrm flipV="1">
            <a:off x="3153398" y="4307080"/>
            <a:ext cx="1726251" cy="35037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483D68CA-9A4E-6E8D-9088-7D8FDECEB6EA}"/>
              </a:ext>
            </a:extLst>
          </p:cNvPr>
          <p:cNvCxnSpPr>
            <a:cxnSpLocks/>
          </p:cNvCxnSpPr>
          <p:nvPr/>
        </p:nvCxnSpPr>
        <p:spPr>
          <a:xfrm>
            <a:off x="3164791" y="3847185"/>
            <a:ext cx="1714857" cy="22987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769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CEB35B3-3C46-49B1-BD4D-C85C691CC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3906" y="387523"/>
            <a:ext cx="4454128" cy="544284"/>
          </a:xfrm>
        </p:spPr>
        <p:txBody>
          <a:bodyPr/>
          <a:lstStyle/>
          <a:p>
            <a:r>
              <a:rPr lang="es-ES" dirty="0" err="1"/>
              <a:t>L’enquête</a:t>
            </a:r>
            <a:r>
              <a:rPr lang="es-ES" dirty="0"/>
              <a:t> ESCAPAD 2022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E2A44D8-F6BC-6903-CD76-937678ADA40B}"/>
              </a:ext>
            </a:extLst>
          </p:cNvPr>
          <p:cNvSpPr txBox="1">
            <a:spLocks noChangeArrowheads="1"/>
          </p:cNvSpPr>
          <p:nvPr/>
        </p:nvSpPr>
        <p:spPr>
          <a:xfrm>
            <a:off x="76912" y="1504706"/>
            <a:ext cx="7785219" cy="4699541"/>
          </a:xfrm>
          <a:prstGeom prst="rect">
            <a:avLst/>
          </a:prstGeom>
        </p:spPr>
        <p:txBody>
          <a:bodyPr/>
          <a:lstStyle>
            <a:lvl1pPr algn="l" defTabSz="457198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marR="0" lvl="0" indent="-285750" algn="l" defTabSz="45719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alt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marR="0" lvl="0" indent="-285750" algn="l" defTabSz="45719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alt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marR="0" lvl="0" indent="-285750" algn="l" defTabSz="45719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22 430  adolescents convoqués à la Journée </a:t>
            </a:r>
            <a:r>
              <a:rPr lang="fr-FR" altLang="fr-FR" sz="2000" cap="non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0" lang="fr-FR" alt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éfense</a:t>
            </a: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et Citoyenneté (JDC) ont complété un questionnaires  anonyme entre le 21 et 25 mars 2022;</a:t>
            </a:r>
          </a:p>
          <a:p>
            <a:pPr marL="285750" marR="0" lvl="0" indent="-285750" algn="l" defTabSz="45719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alt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marR="0" lvl="0" indent="-285750" algn="l" defTabSz="45719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Âgés de 17,4 ans en moyenne, 92% sont lycéens, 4% sont des apprentis et 4% sont sortis du système scolaire ;</a:t>
            </a:r>
          </a:p>
          <a:p>
            <a:pPr marL="285750" marR="0" lvl="0" indent="-285750" algn="l" defTabSz="45719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altLang="fr-FR" sz="20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19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L’enquête ESCAPAD est un s</a:t>
            </a:r>
            <a:r>
              <a: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ondage probabiliste qui permet d’être représentatif des adolescents français âgés de 17 ans.</a:t>
            </a:r>
          </a:p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99BCC71-B71D-7421-5C71-A09DA31ED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1507" y="1422554"/>
            <a:ext cx="4052798" cy="495236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AE5F33B-40F6-CCD4-6863-F5BCF02BCC7A}"/>
              </a:ext>
            </a:extLst>
          </p:cNvPr>
          <p:cNvSpPr txBox="1"/>
          <p:nvPr/>
        </p:nvSpPr>
        <p:spPr>
          <a:xfrm>
            <a:off x="322146" y="5174594"/>
            <a:ext cx="702128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fr-FR" sz="1800" b="1" i="0" u="sng" dirty="0">
                <a:solidFill>
                  <a:srgbClr val="0F1E44"/>
                </a:solidFill>
                <a:effectLst/>
                <a:latin typeface="Open Sans" panose="020B0606030504020204" pitchFamily="34" charset="0"/>
              </a:rPr>
              <a:t>Publication : </a:t>
            </a:r>
          </a:p>
          <a:p>
            <a:pPr algn="l"/>
            <a:r>
              <a:rPr lang="fr-FR" sz="1800" b="1" i="0" dirty="0">
                <a:solidFill>
                  <a:srgbClr val="0F1E44"/>
                </a:solidFill>
                <a:effectLst/>
                <a:latin typeface="Open Sans" panose="020B0606030504020204" pitchFamily="34" charset="0"/>
              </a:rPr>
              <a:t>Les drogues à 17 ans - Analyse de l'enquête ESCAPAD 2022 </a:t>
            </a:r>
            <a:br>
              <a:rPr lang="fr-FR" sz="1800" b="0" i="1" dirty="0">
                <a:solidFill>
                  <a:srgbClr val="373737"/>
                </a:solidFill>
                <a:effectLst/>
                <a:latin typeface="Open Sans" panose="020B0606030504020204" pitchFamily="34" charset="0"/>
              </a:rPr>
            </a:br>
            <a:r>
              <a:rPr lang="fr-FR" sz="1800" b="0" i="1" dirty="0">
                <a:solidFill>
                  <a:srgbClr val="373737"/>
                </a:solidFill>
                <a:effectLst/>
                <a:latin typeface="Open Sans" panose="020B0606030504020204" pitchFamily="34" charset="0"/>
              </a:rPr>
              <a:t>Tendances n° 155, OFDT, 8 p.</a:t>
            </a:r>
            <a:br>
              <a:rPr lang="fr-FR" sz="1800" b="0" i="1" dirty="0">
                <a:solidFill>
                  <a:srgbClr val="373737"/>
                </a:solidFill>
                <a:effectLst/>
                <a:latin typeface="Open Sans" panose="020B0606030504020204" pitchFamily="34" charset="0"/>
              </a:rPr>
            </a:br>
            <a:r>
              <a:rPr lang="fr-FR" sz="1800" b="0" i="1" dirty="0">
                <a:solidFill>
                  <a:srgbClr val="373737"/>
                </a:solidFill>
                <a:effectLst/>
                <a:latin typeface="Open Sans" panose="020B0606030504020204" pitchFamily="34" charset="0"/>
              </a:rPr>
              <a:t>Mars 2023</a:t>
            </a:r>
            <a:endParaRPr lang="fr-FR" sz="1800" b="0" i="0" dirty="0">
              <a:solidFill>
                <a:srgbClr val="1A1A1A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480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D5933B4-98DB-1740-5600-E093F3F8020A}"/>
              </a:ext>
            </a:extLst>
          </p:cNvPr>
          <p:cNvSpPr txBox="1"/>
          <p:nvPr/>
        </p:nvSpPr>
        <p:spPr>
          <a:xfrm>
            <a:off x="2388637" y="2085908"/>
            <a:ext cx="9237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Les usages de cigarettes, boissons alcoolisées et cannabis en 2022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D9E0691-09E7-79D1-3A2E-21DBBFB4FBB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791" y="4104316"/>
            <a:ext cx="1155554" cy="115666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9A2D313-C68A-950A-E70C-3C8D111E6D4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583" y="4104316"/>
            <a:ext cx="1178681" cy="117868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E2493A6-C17C-90EF-1236-F26D2107A37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134" y="4104316"/>
            <a:ext cx="1178681" cy="117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3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995286-D71E-3566-7999-156D22AAF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0775" y="396069"/>
            <a:ext cx="10912978" cy="544284"/>
          </a:xfrm>
        </p:spPr>
        <p:txBody>
          <a:bodyPr/>
          <a:lstStyle/>
          <a:p>
            <a:r>
              <a:rPr lang="fr-FR" dirty="0"/>
              <a:t>Évolution 2000-2022  des usages de cigarettes de tabac à 17 ans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85F6C66-05F6-9A97-A528-77EA2F7930A6}"/>
              </a:ext>
            </a:extLst>
          </p:cNvPr>
          <p:cNvSpPr txBox="1"/>
          <p:nvPr/>
        </p:nvSpPr>
        <p:spPr>
          <a:xfrm>
            <a:off x="5443672" y="2837204"/>
            <a:ext cx="4751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Forte baisse du tabagisme quotidien entre 2017 et 2022 qui perd 10 points. </a:t>
            </a:r>
          </a:p>
          <a:p>
            <a:r>
              <a:rPr lang="fr-FR" dirty="0"/>
              <a:t>En 20 ans, le tabagisme des adolescents français a été pratiquement divisé par 3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8B68C90-70FB-0B74-4B96-005F7A9E0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0" y="1314318"/>
            <a:ext cx="4112111" cy="554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14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7BAA3AB-CD85-E96A-D794-2CC40857E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91" y="1264778"/>
            <a:ext cx="2649197" cy="346087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C995286-D71E-3566-7999-156D22AAF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9022" y="401351"/>
            <a:ext cx="10912978" cy="544284"/>
          </a:xfrm>
        </p:spPr>
        <p:txBody>
          <a:bodyPr/>
          <a:lstStyle/>
          <a:p>
            <a:r>
              <a:rPr lang="fr-FR" dirty="0"/>
              <a:t>Évolution 2000-2022  de boissons alcoolisées à 17 ans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242D2D6-8D97-024F-DEC7-B6AF56141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035" y="1264778"/>
            <a:ext cx="3933298" cy="5593222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C09239D9-1922-3D6C-357A-320182074364}"/>
              </a:ext>
            </a:extLst>
          </p:cNvPr>
          <p:cNvSpPr/>
          <p:nvPr/>
        </p:nvSpPr>
        <p:spPr>
          <a:xfrm>
            <a:off x="512748" y="1358781"/>
            <a:ext cx="3426287" cy="3837062"/>
          </a:xfrm>
          <a:prstGeom prst="ellipse">
            <a:avLst/>
          </a:prstGeom>
          <a:gradFill>
            <a:gsLst>
              <a:gs pos="0">
                <a:schemeClr val="accent6">
                  <a:lumMod val="110000"/>
                  <a:satMod val="105000"/>
                  <a:tint val="67000"/>
                  <a:alpha val="0"/>
                </a:schemeClr>
              </a:gs>
              <a:gs pos="96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987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7BAA3AB-CD85-E96A-D794-2CC40857E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47" y="1384420"/>
            <a:ext cx="2760533" cy="360632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C995286-D71E-3566-7999-156D22AAF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3683" y="439748"/>
            <a:ext cx="10912978" cy="544284"/>
          </a:xfrm>
        </p:spPr>
        <p:txBody>
          <a:bodyPr/>
          <a:lstStyle/>
          <a:p>
            <a:r>
              <a:rPr lang="fr-FR" dirty="0"/>
              <a:t>Évolution 2000-2022  de cannabis à 17 ans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242D2D6-8D97-024F-DEC7-B6AF56141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939" y="1948440"/>
            <a:ext cx="2760533" cy="392552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70E53DF-C302-570B-6947-D9D7D5EF35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08" y="1264778"/>
            <a:ext cx="3867611" cy="5589271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0D22F813-A54D-39F6-06C1-A9902B0E1BE3}"/>
              </a:ext>
            </a:extLst>
          </p:cNvPr>
          <p:cNvSpPr/>
          <p:nvPr/>
        </p:nvSpPr>
        <p:spPr>
          <a:xfrm>
            <a:off x="210654" y="1384420"/>
            <a:ext cx="3273691" cy="3726595"/>
          </a:xfrm>
          <a:prstGeom prst="ellipse">
            <a:avLst/>
          </a:prstGeom>
          <a:gradFill>
            <a:gsLst>
              <a:gs pos="0">
                <a:schemeClr val="accent6">
                  <a:lumMod val="110000"/>
                  <a:satMod val="105000"/>
                  <a:tint val="67000"/>
                  <a:alpha val="0"/>
                </a:schemeClr>
              </a:gs>
              <a:gs pos="96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AA71ED0-5468-F483-DAC5-4B2C6B9F4971}"/>
              </a:ext>
            </a:extLst>
          </p:cNvPr>
          <p:cNvSpPr/>
          <p:nvPr/>
        </p:nvSpPr>
        <p:spPr>
          <a:xfrm>
            <a:off x="3462286" y="2036906"/>
            <a:ext cx="3426287" cy="3837062"/>
          </a:xfrm>
          <a:prstGeom prst="ellipse">
            <a:avLst/>
          </a:prstGeom>
          <a:gradFill>
            <a:gsLst>
              <a:gs pos="0">
                <a:schemeClr val="accent6">
                  <a:lumMod val="110000"/>
                  <a:satMod val="105000"/>
                  <a:tint val="67000"/>
                  <a:alpha val="0"/>
                </a:schemeClr>
              </a:gs>
              <a:gs pos="96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978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995286-D71E-3566-7999-156D22AAF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6834" y="347756"/>
            <a:ext cx="8043361" cy="544284"/>
          </a:xfrm>
        </p:spPr>
        <p:txBody>
          <a:bodyPr/>
          <a:lstStyle/>
          <a:p>
            <a:r>
              <a:rPr lang="fr-FR" dirty="0"/>
              <a:t>Niveaux d’usage selon le sexe en 2022</a:t>
            </a:r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E2BA1DB9-D2EA-81A8-1348-76FFC7E82D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127488"/>
              </p:ext>
            </p:extLst>
          </p:nvPr>
        </p:nvGraphicFramePr>
        <p:xfrm>
          <a:off x="1213503" y="1538530"/>
          <a:ext cx="9186729" cy="43092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74235">
                  <a:extLst>
                    <a:ext uri="{9D8B030D-6E8A-4147-A177-3AD203B41FA5}">
                      <a16:colId xmlns:a16="http://schemas.microsoft.com/office/drawing/2014/main" val="2203980344"/>
                    </a:ext>
                  </a:extLst>
                </a:gridCol>
                <a:gridCol w="2285918">
                  <a:extLst>
                    <a:ext uri="{9D8B030D-6E8A-4147-A177-3AD203B41FA5}">
                      <a16:colId xmlns:a16="http://schemas.microsoft.com/office/drawing/2014/main" val="1982890063"/>
                    </a:ext>
                  </a:extLst>
                </a:gridCol>
                <a:gridCol w="549193">
                  <a:extLst>
                    <a:ext uri="{9D8B030D-6E8A-4147-A177-3AD203B41FA5}">
                      <a16:colId xmlns:a16="http://schemas.microsoft.com/office/drawing/2014/main" val="1938662688"/>
                    </a:ext>
                  </a:extLst>
                </a:gridCol>
                <a:gridCol w="2777383">
                  <a:extLst>
                    <a:ext uri="{9D8B030D-6E8A-4147-A177-3AD203B41FA5}">
                      <a16:colId xmlns:a16="http://schemas.microsoft.com/office/drawing/2014/main" val="2076041783"/>
                    </a:ext>
                  </a:extLst>
                </a:gridCol>
              </a:tblGrid>
              <a:tr h="594502"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(%)</a:t>
                      </a:r>
                      <a:endParaRPr lang="fr-FR" sz="2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Garçons</a:t>
                      </a:r>
                      <a:endParaRPr lang="fr-F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Filles</a:t>
                      </a:r>
                      <a:endParaRPr lang="fr-F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5023366"/>
                  </a:ext>
                </a:extLst>
              </a:tr>
              <a:tr h="594502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Expérimentation de cigarettes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46,2</a:t>
                      </a:r>
                      <a:endParaRPr lang="fr-FR" sz="3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46,9</a:t>
                      </a:r>
                      <a:endParaRPr lang="fr-FR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119396"/>
                  </a:ext>
                </a:extLst>
              </a:tr>
              <a:tr h="594502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Usage quotidien de cigarettes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17,0</a:t>
                      </a:r>
                      <a:endParaRPr lang="fr-FR" sz="3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&gt;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14,2</a:t>
                      </a:r>
                      <a:endParaRPr lang="fr-FR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0974792"/>
                  </a:ext>
                </a:extLst>
              </a:tr>
              <a:tr h="594502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Expérimentation d’alcool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81,0</a:t>
                      </a:r>
                      <a:endParaRPr lang="fr-FR" sz="3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80,3</a:t>
                      </a:r>
                      <a:endParaRPr lang="fr-FR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728136"/>
                  </a:ext>
                </a:extLst>
              </a:tr>
              <a:tr h="594502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Usage régulier d'alcool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9,8</a:t>
                      </a:r>
                      <a:endParaRPr lang="fr-FR" sz="3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&gt;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4,4</a:t>
                      </a:r>
                      <a:endParaRPr lang="fr-FR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54371301"/>
                  </a:ext>
                </a:extLst>
              </a:tr>
              <a:tr h="594502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Expérimentation de cannabis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31,7</a:t>
                      </a:r>
                      <a:endParaRPr lang="fr-FR" sz="3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&gt;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28,0</a:t>
                      </a:r>
                      <a:endParaRPr lang="fr-FR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808941"/>
                  </a:ext>
                </a:extLst>
              </a:tr>
              <a:tr h="594502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Usage régulier de cannabis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5,3</a:t>
                      </a:r>
                      <a:endParaRPr lang="fr-FR" sz="3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&gt;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2,2</a:t>
                      </a:r>
                      <a:endParaRPr lang="fr-FR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2162873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51822178-0E77-D705-B5A1-05AF2D07A400}"/>
              </a:ext>
            </a:extLst>
          </p:cNvPr>
          <p:cNvSpPr txBox="1"/>
          <p:nvPr/>
        </p:nvSpPr>
        <p:spPr>
          <a:xfrm>
            <a:off x="1690299" y="6213975"/>
            <a:ext cx="2782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Source : ESCAPAD 2022, OFDT</a:t>
            </a:r>
          </a:p>
        </p:txBody>
      </p:sp>
    </p:spTree>
    <p:extLst>
      <p:ext uri="{BB962C8B-B14F-4D97-AF65-F5344CB8AC3E}">
        <p14:creationId xmlns:p14="http://schemas.microsoft.com/office/powerpoint/2010/main" val="210318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995286-D71E-3566-7999-156D22AAF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6834" y="347756"/>
            <a:ext cx="9931981" cy="544284"/>
          </a:xfrm>
        </p:spPr>
        <p:txBody>
          <a:bodyPr/>
          <a:lstStyle/>
          <a:p>
            <a:r>
              <a:rPr lang="fr-FR" dirty="0"/>
              <a:t>Niveaux d’usage selon la situation scolaire : la tabagisme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1822178-0E77-D705-B5A1-05AF2D07A400}"/>
              </a:ext>
            </a:extLst>
          </p:cNvPr>
          <p:cNvSpPr txBox="1"/>
          <p:nvPr/>
        </p:nvSpPr>
        <p:spPr>
          <a:xfrm>
            <a:off x="1690299" y="6213975"/>
            <a:ext cx="2782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Source : ESCAPAD 2022, OFDT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64057A8-BB00-5F7E-DDFF-C867C4524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173" y="1654435"/>
            <a:ext cx="8325959" cy="4447262"/>
          </a:xfrm>
          <a:prstGeom prst="rect">
            <a:avLst/>
          </a:prstGeom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FC20A9F3-732E-3D14-28A5-F9FDB6F6E5BA}"/>
              </a:ext>
            </a:extLst>
          </p:cNvPr>
          <p:cNvCxnSpPr>
            <a:cxnSpLocks/>
          </p:cNvCxnSpPr>
          <p:nvPr/>
        </p:nvCxnSpPr>
        <p:spPr>
          <a:xfrm flipV="1">
            <a:off x="6096000" y="3913974"/>
            <a:ext cx="3056546" cy="74348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1283D585-11B3-0E0B-43C9-B3321ED68D45}"/>
              </a:ext>
            </a:extLst>
          </p:cNvPr>
          <p:cNvSpPr txBox="1"/>
          <p:nvPr/>
        </p:nvSpPr>
        <p:spPr>
          <a:xfrm>
            <a:off x="7619244" y="4435278"/>
            <a:ext cx="794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6">
                    <a:lumMod val="50000"/>
                  </a:schemeClr>
                </a:solidFill>
              </a:rPr>
              <a:t>x3</a:t>
            </a:r>
          </a:p>
        </p:txBody>
      </p:sp>
    </p:spTree>
    <p:extLst>
      <p:ext uri="{BB962C8B-B14F-4D97-AF65-F5344CB8AC3E}">
        <p14:creationId xmlns:p14="http://schemas.microsoft.com/office/powerpoint/2010/main" val="247468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2C5A4D-BA26-B227-DA86-4967A2C40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2874" y="450153"/>
            <a:ext cx="9144000" cy="544284"/>
          </a:xfrm>
        </p:spPr>
        <p:txBody>
          <a:bodyPr/>
          <a:lstStyle/>
          <a:p>
            <a:r>
              <a:rPr lang="fr-FR" dirty="0"/>
              <a:t>Autres </a:t>
            </a:r>
            <a:r>
              <a:rPr lang="fr-FR" dirty="0" err="1"/>
              <a:t>subtances</a:t>
            </a:r>
            <a:r>
              <a:rPr lang="fr-FR" dirty="0"/>
              <a:t> illicites : Ecstasy, cocaïne, héroïne </a:t>
            </a: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CF6E9560-0954-42A8-A53F-4797E3F7E6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2804890"/>
              </p:ext>
            </p:extLst>
          </p:nvPr>
        </p:nvGraphicFramePr>
        <p:xfrm>
          <a:off x="1994290" y="1215217"/>
          <a:ext cx="8568312" cy="4961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03003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7">
      <a:dk1>
        <a:sysClr val="windowText" lastClr="000000"/>
      </a:dk1>
      <a:lt1>
        <a:sysClr val="window" lastClr="FFFFFF"/>
      </a:lt1>
      <a:dk2>
        <a:srgbClr val="1F1646"/>
      </a:dk2>
      <a:lt2>
        <a:srgbClr val="D980D0"/>
      </a:lt2>
      <a:accent1>
        <a:srgbClr val="F3BD48"/>
      </a:accent1>
      <a:accent2>
        <a:srgbClr val="1F1646"/>
      </a:accent2>
      <a:accent3>
        <a:srgbClr val="00B189"/>
      </a:accent3>
      <a:accent4>
        <a:srgbClr val="FF595A"/>
      </a:accent4>
      <a:accent5>
        <a:srgbClr val="54C0E8"/>
      </a:accent5>
      <a:accent6>
        <a:srgbClr val="7E57C5"/>
      </a:accent6>
      <a:hlink>
        <a:srgbClr val="000000"/>
      </a:hlink>
      <a:folHlink>
        <a:srgbClr val="000000"/>
      </a:folHlink>
    </a:clrScheme>
    <a:fontScheme name="Personalizado 1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2428</TotalTime>
  <Words>301</Words>
  <Application>Microsoft Office PowerPoint</Application>
  <PresentationFormat>Grand écran</PresentationFormat>
  <Paragraphs>69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Impact</vt:lpstr>
      <vt:lpstr>Open Sans</vt:lpstr>
      <vt:lpstr>Tema de Office</vt:lpstr>
      <vt:lpstr>Présentation PowerPoint</vt:lpstr>
      <vt:lpstr>L’enquête ESCAPAD 2022</vt:lpstr>
      <vt:lpstr>Présentation PowerPoint</vt:lpstr>
      <vt:lpstr>Évolution 2000-2022  des usages de cigarettes de tabac à 17 ans</vt:lpstr>
      <vt:lpstr>Évolution 2000-2022  de boissons alcoolisées à 17 ans</vt:lpstr>
      <vt:lpstr>Évolution 2000-2022  de cannabis à 17 ans</vt:lpstr>
      <vt:lpstr>Niveaux d’usage selon le sexe en 2022</vt:lpstr>
      <vt:lpstr>Niveaux d’usage selon la situation scolaire : la tabagisme</vt:lpstr>
      <vt:lpstr>Autres subtances illicites : Ecstasy, cocaïne, héroïne </vt:lpstr>
      <vt:lpstr>Présentation PowerPoint</vt:lpstr>
      <vt:lpstr> Évolution de l’usage de e-cig depuis 2014</vt:lpstr>
      <vt:lpstr>Les expérimentations de Tabac* et/ou de e-cigarette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Stanislas Spilka</dc:creator>
  <cp:lastModifiedBy>Stanislas Spilka</cp:lastModifiedBy>
  <cp:revision>26</cp:revision>
  <dcterms:created xsi:type="dcterms:W3CDTF">2023-03-08T14:12:55Z</dcterms:created>
  <dcterms:modified xsi:type="dcterms:W3CDTF">2023-10-06T16:43:24Z</dcterms:modified>
</cp:coreProperties>
</file>