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76" r:id="rId2"/>
    <p:sldId id="278" r:id="rId3"/>
    <p:sldId id="283" r:id="rId4"/>
    <p:sldId id="306" r:id="rId5"/>
    <p:sldId id="290" r:id="rId6"/>
    <p:sldId id="280" r:id="rId7"/>
    <p:sldId id="285" r:id="rId8"/>
    <p:sldId id="293" r:id="rId9"/>
    <p:sldId id="286" r:id="rId10"/>
    <p:sldId id="287" r:id="rId11"/>
    <p:sldId id="288" r:id="rId12"/>
    <p:sldId id="297" r:id="rId13"/>
    <p:sldId id="305" r:id="rId14"/>
    <p:sldId id="292" r:id="rId15"/>
    <p:sldId id="307" r:id="rId16"/>
    <p:sldId id="294" r:id="rId17"/>
    <p:sldId id="309" r:id="rId18"/>
    <p:sldId id="281" r:id="rId19"/>
    <p:sldId id="275"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89"/>
    <a:srgbClr val="F3BD48"/>
    <a:srgbClr val="C6D9F1"/>
    <a:srgbClr val="FAC090"/>
    <a:srgbClr val="1D1645"/>
    <a:srgbClr val="B980D0"/>
    <a:srgbClr val="FFFFFF"/>
    <a:srgbClr val="FF33CC"/>
    <a:srgbClr val="7E57C5"/>
    <a:srgbClr val="54C0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5" d="100"/>
          <a:sy n="75" d="100"/>
        </p:scale>
        <p:origin x="270" y="-537"/>
      </p:cViewPr>
      <p:guideLst/>
    </p:cSldViewPr>
  </p:slideViewPr>
  <p:notesTextViewPr>
    <p:cViewPr>
      <p:scale>
        <a:sx n="1" d="1"/>
        <a:sy n="1" d="1"/>
      </p:scale>
      <p:origin x="0" y="0"/>
    </p:cViewPr>
  </p:notesTextViewPr>
  <p:sorterViewPr>
    <p:cViewPr>
      <p:scale>
        <a:sx n="100" d="100"/>
        <a:sy n="100" d="100"/>
      </p:scale>
      <p:origin x="0" y="-612"/>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addivsrvfs1.ad.addictionsuisse.ch\rech\OMS\OMS%202022\Anfragen\OFDT\Graph%20Fazit_HBSC%202022%20DEF%20DE.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addivsrvfs1.ad.addictionsuisse.ch\rech\OMS\OMS%202022\Anfragen\OFDT\Graph%20Fazit_HBSC%202022%20DEF%20D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oleObject" Target="file:///\\addivsrvfs1.ad.addictionsuisse.ch\rech\OMS\OMS%202022\Rapport%20substances\Factsheets\graphiques%20NB.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v>Garçons 11 ans</c:v>
          </c:tx>
          <c:spPr>
            <a:ln w="22225" cap="rnd">
              <a:noFill/>
              <a:round/>
            </a:ln>
            <a:effectLst/>
          </c:spPr>
          <c:marker>
            <c:symbol val="none"/>
          </c:marker>
          <c:cat>
            <c:strRef>
              <c:f>'Prév. 30 jours alcool (3)'!$D$4:$H$4</c:f>
              <c:strCache>
                <c:ptCount val="5"/>
                <c:pt idx="0">
                  <c:v>2006</c:v>
                </c:pt>
                <c:pt idx="1">
                  <c:v>2010</c:v>
                </c:pt>
                <c:pt idx="2">
                  <c:v>2014</c:v>
                </c:pt>
                <c:pt idx="3">
                  <c:v>2018</c:v>
                </c:pt>
                <c:pt idx="4">
                  <c:v>2022</c:v>
                </c:pt>
              </c:strCache>
            </c:strRef>
          </c:cat>
          <c:val>
            <c:numRef>
              <c:f>'Prév. 30 jours alcool (3)'!$D$6:$H$6</c:f>
              <c:numCache>
                <c:formatCode>###0.0</c:formatCode>
                <c:ptCount val="5"/>
                <c:pt idx="0">
                  <c:v>12.330316742081449</c:v>
                </c:pt>
                <c:pt idx="1">
                  <c:v>13.456790123456791</c:v>
                </c:pt>
                <c:pt idx="2">
                  <c:v>7.0505287896592241</c:v>
                </c:pt>
                <c:pt idx="3">
                  <c:v>5.6776556776556779</c:v>
                </c:pt>
                <c:pt idx="4">
                  <c:v>7.2532699167657544</c:v>
                </c:pt>
              </c:numCache>
            </c:numRef>
          </c:val>
          <c:smooth val="0"/>
          <c:extLst>
            <c:ext xmlns:c16="http://schemas.microsoft.com/office/drawing/2014/chart" uri="{C3380CC4-5D6E-409C-BE32-E72D297353CC}">
              <c16:uniqueId val="{00000000-0EB5-47D2-A26A-171D97850472}"/>
            </c:ext>
          </c:extLst>
        </c:ser>
        <c:ser>
          <c:idx val="4"/>
          <c:order val="4"/>
          <c:tx>
            <c:v>Garçons 13 ans</c:v>
          </c:tx>
          <c:spPr>
            <a:ln w="19050" cap="rnd">
              <a:noFill/>
              <a:round/>
            </a:ln>
            <a:effectLst/>
          </c:spPr>
          <c:marker>
            <c:symbol val="none"/>
          </c:marker>
          <c:cat>
            <c:strRef>
              <c:f>'Prév. 30 jours alcool (3)'!$D$4:$H$4</c:f>
              <c:strCache>
                <c:ptCount val="5"/>
                <c:pt idx="0">
                  <c:v>2006</c:v>
                </c:pt>
                <c:pt idx="1">
                  <c:v>2010</c:v>
                </c:pt>
                <c:pt idx="2">
                  <c:v>2014</c:v>
                </c:pt>
                <c:pt idx="3">
                  <c:v>2018</c:v>
                </c:pt>
                <c:pt idx="4">
                  <c:v>2022</c:v>
                </c:pt>
              </c:strCache>
            </c:strRef>
          </c:cat>
          <c:val>
            <c:numRef>
              <c:f>'Prév. 30 jours alcool (3)'!$D$9:$H$9</c:f>
              <c:numCache>
                <c:formatCode>###0.0</c:formatCode>
                <c:ptCount val="5"/>
                <c:pt idx="0">
                  <c:v>28.873917228103945</c:v>
                </c:pt>
                <c:pt idx="1">
                  <c:v>28.71467639015497</c:v>
                </c:pt>
                <c:pt idx="2">
                  <c:v>16.683316683316683</c:v>
                </c:pt>
                <c:pt idx="3">
                  <c:v>15.512708150744961</c:v>
                </c:pt>
                <c:pt idx="4">
                  <c:v>19.078947368421055</c:v>
                </c:pt>
              </c:numCache>
            </c:numRef>
          </c:val>
          <c:smooth val="0"/>
          <c:extLst>
            <c:ext xmlns:c16="http://schemas.microsoft.com/office/drawing/2014/chart" uri="{C3380CC4-5D6E-409C-BE32-E72D297353CC}">
              <c16:uniqueId val="{00000001-0EB5-47D2-A26A-171D97850472}"/>
            </c:ext>
          </c:extLst>
        </c:ser>
        <c:ser>
          <c:idx val="7"/>
          <c:order val="7"/>
          <c:tx>
            <c:v>Garçons 15 ans</c:v>
          </c:tx>
          <c:spPr>
            <a:ln w="28575" cap="rnd">
              <a:solidFill>
                <a:srgbClr val="0070C0"/>
              </a:solidFill>
              <a:round/>
            </a:ln>
            <a:effectLst/>
          </c:spPr>
          <c:marker>
            <c:symbol val="none"/>
          </c:marker>
          <c:cat>
            <c:strRef>
              <c:f>'Prév. 30 jours alcool (3)'!$D$4:$H$4</c:f>
              <c:strCache>
                <c:ptCount val="5"/>
                <c:pt idx="0">
                  <c:v>2006</c:v>
                </c:pt>
                <c:pt idx="1">
                  <c:v>2010</c:v>
                </c:pt>
                <c:pt idx="2">
                  <c:v>2014</c:v>
                </c:pt>
                <c:pt idx="3">
                  <c:v>2018</c:v>
                </c:pt>
                <c:pt idx="4">
                  <c:v>2022</c:v>
                </c:pt>
              </c:strCache>
            </c:strRef>
          </c:cat>
          <c:val>
            <c:numRef>
              <c:f>'Prév. 30 jours alcool (3)'!$D$12:$H$12</c:f>
              <c:numCache>
                <c:formatCode>###0.0</c:formatCode>
                <c:ptCount val="5"/>
                <c:pt idx="0">
                  <c:v>59.138533178114081</c:v>
                </c:pt>
                <c:pt idx="1">
                  <c:v>57.296137339055797</c:v>
                </c:pt>
                <c:pt idx="2">
                  <c:v>45.925110132158594</c:v>
                </c:pt>
                <c:pt idx="3">
                  <c:v>46.044624746450303</c:v>
                </c:pt>
                <c:pt idx="4">
                  <c:v>42.892459826946848</c:v>
                </c:pt>
              </c:numCache>
            </c:numRef>
          </c:val>
          <c:smooth val="0"/>
          <c:extLst>
            <c:ext xmlns:c16="http://schemas.microsoft.com/office/drawing/2014/chart" uri="{C3380CC4-5D6E-409C-BE32-E72D297353CC}">
              <c16:uniqueId val="{00000002-0EB5-47D2-A26A-171D97850472}"/>
            </c:ext>
          </c:extLst>
        </c:ser>
        <c:ser>
          <c:idx val="13"/>
          <c:order val="13"/>
          <c:tx>
            <c:v>Filles 11 ans</c:v>
          </c:tx>
          <c:spPr>
            <a:ln w="22225" cap="rnd">
              <a:noFill/>
              <a:round/>
            </a:ln>
            <a:effectLst/>
          </c:spPr>
          <c:marker>
            <c:symbol val="none"/>
          </c:marker>
          <c:cat>
            <c:strRef>
              <c:f>'Prév. 30 jours alcool (3)'!$D$4:$H$4</c:f>
              <c:strCache>
                <c:ptCount val="5"/>
                <c:pt idx="0">
                  <c:v>2006</c:v>
                </c:pt>
                <c:pt idx="1">
                  <c:v>2010</c:v>
                </c:pt>
                <c:pt idx="2">
                  <c:v>2014</c:v>
                </c:pt>
                <c:pt idx="3">
                  <c:v>2018</c:v>
                </c:pt>
                <c:pt idx="4">
                  <c:v>2022</c:v>
                </c:pt>
              </c:strCache>
            </c:strRef>
          </c:cat>
          <c:val>
            <c:numRef>
              <c:f>'Prév. 30 jours alcool (3)'!$D$18:$H$18</c:f>
              <c:numCache>
                <c:formatCode>###0.0</c:formatCode>
                <c:ptCount val="5"/>
                <c:pt idx="0">
                  <c:v>6.1556329849012776</c:v>
                </c:pt>
                <c:pt idx="1">
                  <c:v>5.9902200488997552</c:v>
                </c:pt>
                <c:pt idx="2">
                  <c:v>3.8857142857142852</c:v>
                </c:pt>
                <c:pt idx="3">
                  <c:v>2.7422303473491771</c:v>
                </c:pt>
                <c:pt idx="4">
                  <c:v>3.7313432835820892</c:v>
                </c:pt>
              </c:numCache>
            </c:numRef>
          </c:val>
          <c:smooth val="0"/>
          <c:extLst>
            <c:ext xmlns:c16="http://schemas.microsoft.com/office/drawing/2014/chart" uri="{C3380CC4-5D6E-409C-BE32-E72D297353CC}">
              <c16:uniqueId val="{00000003-0EB5-47D2-A26A-171D97850472}"/>
            </c:ext>
          </c:extLst>
        </c:ser>
        <c:ser>
          <c:idx val="16"/>
          <c:order val="16"/>
          <c:tx>
            <c:v>Filles 13 ans</c:v>
          </c:tx>
          <c:spPr>
            <a:ln w="19050" cap="rnd">
              <a:noFill/>
              <a:round/>
            </a:ln>
            <a:effectLst/>
          </c:spPr>
          <c:marker>
            <c:symbol val="none"/>
          </c:marker>
          <c:cat>
            <c:strRef>
              <c:f>'Prév. 30 jours alcool (3)'!$D$4:$H$4</c:f>
              <c:strCache>
                <c:ptCount val="5"/>
                <c:pt idx="0">
                  <c:v>2006</c:v>
                </c:pt>
                <c:pt idx="1">
                  <c:v>2010</c:v>
                </c:pt>
                <c:pt idx="2">
                  <c:v>2014</c:v>
                </c:pt>
                <c:pt idx="3">
                  <c:v>2018</c:v>
                </c:pt>
                <c:pt idx="4">
                  <c:v>2022</c:v>
                </c:pt>
              </c:strCache>
            </c:strRef>
          </c:cat>
          <c:val>
            <c:numRef>
              <c:f>'Prév. 30 jours alcool (3)'!$D$21:$H$21</c:f>
              <c:numCache>
                <c:formatCode>###0.0</c:formatCode>
                <c:ptCount val="5"/>
                <c:pt idx="0">
                  <c:v>24.200913242009133</c:v>
                </c:pt>
                <c:pt idx="1">
                  <c:v>23.021582733812952</c:v>
                </c:pt>
                <c:pt idx="2">
                  <c:v>10.936051899907321</c:v>
                </c:pt>
                <c:pt idx="3">
                  <c:v>11.647972389991372</c:v>
                </c:pt>
                <c:pt idx="4">
                  <c:v>14.880952380952381</c:v>
                </c:pt>
              </c:numCache>
            </c:numRef>
          </c:val>
          <c:smooth val="0"/>
          <c:extLst>
            <c:ext xmlns:c16="http://schemas.microsoft.com/office/drawing/2014/chart" uri="{C3380CC4-5D6E-409C-BE32-E72D297353CC}">
              <c16:uniqueId val="{00000004-0EB5-47D2-A26A-171D97850472}"/>
            </c:ext>
          </c:extLst>
        </c:ser>
        <c:ser>
          <c:idx val="19"/>
          <c:order val="19"/>
          <c:tx>
            <c:v>Filles 15 ans</c:v>
          </c:tx>
          <c:spPr>
            <a:ln w="28575" cap="rnd">
              <a:solidFill>
                <a:srgbClr val="F79646">
                  <a:lumMod val="75000"/>
                </a:srgbClr>
              </a:solidFill>
              <a:round/>
            </a:ln>
            <a:effectLst/>
          </c:spPr>
          <c:marker>
            <c:symbol val="none"/>
          </c:marker>
          <c:cat>
            <c:strRef>
              <c:f>'Prév. 30 jours alcool (3)'!$D$4:$H$4</c:f>
              <c:strCache>
                <c:ptCount val="5"/>
                <c:pt idx="0">
                  <c:v>2006</c:v>
                </c:pt>
                <c:pt idx="1">
                  <c:v>2010</c:v>
                </c:pt>
                <c:pt idx="2">
                  <c:v>2014</c:v>
                </c:pt>
                <c:pt idx="3">
                  <c:v>2018</c:v>
                </c:pt>
                <c:pt idx="4">
                  <c:v>2022</c:v>
                </c:pt>
              </c:strCache>
            </c:strRef>
          </c:cat>
          <c:val>
            <c:numRef>
              <c:f>'Prév. 30 jours alcool (3)'!$D$24:$H$24</c:f>
              <c:numCache>
                <c:formatCode>###0.0</c:formatCode>
                <c:ptCount val="5"/>
                <c:pt idx="0">
                  <c:v>56.438026474127554</c:v>
                </c:pt>
                <c:pt idx="1">
                  <c:v>54.640250260688219</c:v>
                </c:pt>
                <c:pt idx="2">
                  <c:v>41.037204058624575</c:v>
                </c:pt>
                <c:pt idx="3">
                  <c:v>40.971488912354801</c:v>
                </c:pt>
                <c:pt idx="4">
                  <c:v>42.988505747126439</c:v>
                </c:pt>
              </c:numCache>
            </c:numRef>
          </c:val>
          <c:smooth val="0"/>
          <c:extLst>
            <c:ext xmlns:c16="http://schemas.microsoft.com/office/drawing/2014/chart" uri="{C3380CC4-5D6E-409C-BE32-E72D297353CC}">
              <c16:uniqueId val="{00000005-0EB5-47D2-A26A-171D97850472}"/>
            </c:ext>
          </c:extLst>
        </c:ser>
        <c:dLbls>
          <c:showLegendKey val="0"/>
          <c:showVal val="0"/>
          <c:showCatName val="0"/>
          <c:showSerName val="0"/>
          <c:showPercent val="0"/>
          <c:showBubbleSize val="0"/>
        </c:dLbls>
        <c:smooth val="0"/>
        <c:axId val="1305078159"/>
        <c:axId val="1305078991"/>
        <c:extLst>
          <c:ext xmlns:c15="http://schemas.microsoft.com/office/drawing/2012/chart" uri="{02D57815-91ED-43cb-92C2-25804820EDAC}">
            <c15:filteredLineSeries>
              <c15:ser>
                <c:idx val="0"/>
                <c:order val="0"/>
                <c:tx>
                  <c:strRef>
                    <c:extLst>
                      <c:ext uri="{02D57815-91ED-43cb-92C2-25804820EDAC}">
                        <c15:formulaRef>
                          <c15:sqref>'Prév. 30 jours alcool (3)'!$A$5:$C$5</c15:sqref>
                        </c15:formulaRef>
                      </c:ext>
                    </c:extLst>
                    <c:strCache>
                      <c:ptCount val="3"/>
                      <c:pt idx="0">
                        <c:v>Garçons</c:v>
                      </c:pt>
                      <c:pt idx="1">
                        <c:v>11</c:v>
                      </c:pt>
                      <c:pt idx="2">
                        <c:v>Jamais</c:v>
                      </c:pt>
                    </c:strCache>
                  </c:strRef>
                </c:tx>
                <c:spPr>
                  <a:ln w="28575" cap="rnd">
                    <a:solidFill>
                      <a:schemeClr val="accent1"/>
                    </a:solidFill>
                    <a:round/>
                  </a:ln>
                  <a:effectLst/>
                </c:spPr>
                <c:marker>
                  <c:symbol val="none"/>
                </c:marker>
                <c:cat>
                  <c:strRef>
                    <c:extLst>
                      <c:ex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c:ext uri="{02D57815-91ED-43cb-92C2-25804820EDAC}">
                        <c15:formulaRef>
                          <c15:sqref>'Prév. 30 jours alcool (3)'!$D$5:$H$5</c15:sqref>
                        </c15:formulaRef>
                      </c:ext>
                    </c:extLst>
                    <c:numCache>
                      <c:formatCode>###0.0</c:formatCode>
                      <c:ptCount val="5"/>
                      <c:pt idx="0">
                        <c:v>87.66968325791855</c:v>
                      </c:pt>
                      <c:pt idx="1">
                        <c:v>86.543209876543216</c:v>
                      </c:pt>
                      <c:pt idx="2">
                        <c:v>92.949471210340775</c:v>
                      </c:pt>
                      <c:pt idx="3">
                        <c:v>94.322344322344321</c:v>
                      </c:pt>
                      <c:pt idx="4">
                        <c:v>92.74673008323424</c:v>
                      </c:pt>
                    </c:numCache>
                  </c:numRef>
                </c:val>
                <c:smooth val="0"/>
                <c:extLst>
                  <c:ext xmlns:c16="http://schemas.microsoft.com/office/drawing/2014/chart" uri="{C3380CC4-5D6E-409C-BE32-E72D297353CC}">
                    <c16:uniqueId val="{00000006-0EB5-47D2-A26A-171D9785047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'Prév. 30 jours alcool (3)'!$A$7:$C$7</c15:sqref>
                        </c15:formulaRef>
                      </c:ext>
                    </c:extLst>
                    <c:strCache>
                      <c:ptCount val="3"/>
                      <c:pt idx="0">
                        <c:v>Garçons</c:v>
                      </c:pt>
                      <c:pt idx="1">
                        <c:v>11</c:v>
                      </c:pt>
                      <c:pt idx="2">
                        <c:v>Total (n)</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(3)'!$D$7:$H$7</c15:sqref>
                        </c15:formulaRef>
                      </c:ext>
                    </c:extLst>
                    <c:numCache>
                      <c:formatCode>###0</c:formatCode>
                      <c:ptCount val="5"/>
                      <c:pt idx="0">
                        <c:v>884</c:v>
                      </c:pt>
                      <c:pt idx="1">
                        <c:v>810</c:v>
                      </c:pt>
                      <c:pt idx="2">
                        <c:v>851</c:v>
                      </c:pt>
                      <c:pt idx="3">
                        <c:v>1092</c:v>
                      </c:pt>
                      <c:pt idx="4">
                        <c:v>841</c:v>
                      </c:pt>
                    </c:numCache>
                  </c:numRef>
                </c:val>
                <c:smooth val="0"/>
                <c:extLst xmlns:c15="http://schemas.microsoft.com/office/drawing/2012/chart">
                  <c:ext xmlns:c16="http://schemas.microsoft.com/office/drawing/2014/chart" uri="{C3380CC4-5D6E-409C-BE32-E72D297353CC}">
                    <c16:uniqueId val="{00000007-0EB5-47D2-A26A-171D9785047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'Prév. 30 jours alcool (3)'!$A$8:$C$8</c15:sqref>
                        </c15:formulaRef>
                      </c:ext>
                    </c:extLst>
                    <c:strCache>
                      <c:ptCount val="3"/>
                      <c:pt idx="0">
                        <c:v>Garçons</c:v>
                      </c:pt>
                      <c:pt idx="1">
                        <c:v>13</c:v>
                      </c:pt>
                      <c:pt idx="2">
                        <c:v>Jamais</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(3)'!$D$8:$H$8</c15:sqref>
                        </c15:formulaRef>
                      </c:ext>
                    </c:extLst>
                    <c:numCache>
                      <c:formatCode>###0.0</c:formatCode>
                      <c:ptCount val="5"/>
                      <c:pt idx="0">
                        <c:v>71.126082771896051</c:v>
                      </c:pt>
                      <c:pt idx="1">
                        <c:v>71.285323609845037</c:v>
                      </c:pt>
                      <c:pt idx="2">
                        <c:v>83.31668331668331</c:v>
                      </c:pt>
                      <c:pt idx="3">
                        <c:v>84.487291849255044</c:v>
                      </c:pt>
                      <c:pt idx="4">
                        <c:v>80.921052631578945</c:v>
                      </c:pt>
                    </c:numCache>
                  </c:numRef>
                </c:val>
                <c:smooth val="0"/>
                <c:extLst xmlns:c15="http://schemas.microsoft.com/office/drawing/2012/chart">
                  <c:ext xmlns:c16="http://schemas.microsoft.com/office/drawing/2014/chart" uri="{C3380CC4-5D6E-409C-BE32-E72D297353CC}">
                    <c16:uniqueId val="{00000008-0EB5-47D2-A26A-171D9785047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'Prév. 30 jours alcool (3)'!$A$10:$C$10</c15:sqref>
                        </c15:formulaRef>
                      </c:ext>
                    </c:extLst>
                    <c:strCache>
                      <c:ptCount val="3"/>
                      <c:pt idx="0">
                        <c:v>Garçons</c:v>
                      </c:pt>
                      <c:pt idx="1">
                        <c:v>13</c:v>
                      </c:pt>
                      <c:pt idx="2">
                        <c:v>Total (n)</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(3)'!$D$10:$H$10</c15:sqref>
                        </c15:formulaRef>
                      </c:ext>
                    </c:extLst>
                    <c:numCache>
                      <c:formatCode>###0</c:formatCode>
                      <c:ptCount val="5"/>
                      <c:pt idx="0">
                        <c:v>1039</c:v>
                      </c:pt>
                      <c:pt idx="1">
                        <c:v>1097</c:v>
                      </c:pt>
                      <c:pt idx="2">
                        <c:v>1001</c:v>
                      </c:pt>
                      <c:pt idx="3">
                        <c:v>1141</c:v>
                      </c:pt>
                      <c:pt idx="4">
                        <c:v>912</c:v>
                      </c:pt>
                    </c:numCache>
                  </c:numRef>
                </c:val>
                <c:smooth val="0"/>
                <c:extLst xmlns:c15="http://schemas.microsoft.com/office/drawing/2012/chart">
                  <c:ext xmlns:c16="http://schemas.microsoft.com/office/drawing/2014/chart" uri="{C3380CC4-5D6E-409C-BE32-E72D297353CC}">
                    <c16:uniqueId val="{00000009-0EB5-47D2-A26A-171D9785047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'Prév. 30 jours alcool (3)'!$A$11:$C$11</c15:sqref>
                        </c15:formulaRef>
                      </c:ext>
                    </c:extLst>
                    <c:strCache>
                      <c:ptCount val="3"/>
                      <c:pt idx="0">
                        <c:v>Garçons</c:v>
                      </c:pt>
                      <c:pt idx="1">
                        <c:v>15</c:v>
                      </c:pt>
                      <c:pt idx="2">
                        <c:v>Jamais</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(3)'!$D$11:$H$11</c15:sqref>
                        </c15:formulaRef>
                      </c:ext>
                    </c:extLst>
                    <c:numCache>
                      <c:formatCode>###0.0</c:formatCode>
                      <c:ptCount val="5"/>
                      <c:pt idx="0">
                        <c:v>40.861466821885912</c:v>
                      </c:pt>
                      <c:pt idx="1">
                        <c:v>42.70386266094421</c:v>
                      </c:pt>
                      <c:pt idx="2">
                        <c:v>54.074889867841414</c:v>
                      </c:pt>
                      <c:pt idx="3">
                        <c:v>53.955375253549697</c:v>
                      </c:pt>
                      <c:pt idx="4">
                        <c:v>57.107540173053152</c:v>
                      </c:pt>
                    </c:numCache>
                  </c:numRef>
                </c:val>
                <c:smooth val="0"/>
                <c:extLst xmlns:c15="http://schemas.microsoft.com/office/drawing/2012/chart">
                  <c:ext xmlns:c16="http://schemas.microsoft.com/office/drawing/2014/chart" uri="{C3380CC4-5D6E-409C-BE32-E72D297353CC}">
                    <c16:uniqueId val="{0000000A-0EB5-47D2-A26A-171D9785047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'Prév. 30 jours alcool (3)'!$A$13:$C$13</c15:sqref>
                        </c15:formulaRef>
                      </c:ext>
                    </c:extLst>
                    <c:strCache>
                      <c:ptCount val="3"/>
                      <c:pt idx="0">
                        <c:v>Garçons</c:v>
                      </c:pt>
                      <c:pt idx="1">
                        <c:v>15</c:v>
                      </c:pt>
                      <c:pt idx="2">
                        <c:v>Total (n)</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(3)'!$D$13:$H$13</c15:sqref>
                        </c15:formulaRef>
                      </c:ext>
                    </c:extLst>
                    <c:numCache>
                      <c:formatCode>###0</c:formatCode>
                      <c:ptCount val="5"/>
                      <c:pt idx="0">
                        <c:v>859</c:v>
                      </c:pt>
                      <c:pt idx="1">
                        <c:v>932</c:v>
                      </c:pt>
                      <c:pt idx="2">
                        <c:v>908</c:v>
                      </c:pt>
                      <c:pt idx="3">
                        <c:v>986</c:v>
                      </c:pt>
                      <c:pt idx="4">
                        <c:v>809</c:v>
                      </c:pt>
                    </c:numCache>
                  </c:numRef>
                </c:val>
                <c:smooth val="0"/>
                <c:extLst xmlns:c15="http://schemas.microsoft.com/office/drawing/2012/chart">
                  <c:ext xmlns:c16="http://schemas.microsoft.com/office/drawing/2014/chart" uri="{C3380CC4-5D6E-409C-BE32-E72D297353CC}">
                    <c16:uniqueId val="{0000000B-0EB5-47D2-A26A-171D9785047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'Prév. 30 jours alcool (3)'!$A$14:$C$14</c15:sqref>
                        </c15:formulaRef>
                      </c:ext>
                    </c:extLst>
                    <c:strCache>
                      <c:ptCount val="3"/>
                      <c:pt idx="0">
                        <c:v>Garçons</c:v>
                      </c:pt>
                      <c:pt idx="1">
                        <c:v>Total</c:v>
                      </c:pt>
                      <c:pt idx="2">
                        <c:v>Jamais</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(3)'!$D$14:$H$14</c15:sqref>
                        </c15:formulaRef>
                      </c:ext>
                    </c:extLst>
                    <c:numCache>
                      <c:formatCode>###0.0</c:formatCode>
                      <c:ptCount val="5"/>
                      <c:pt idx="0">
                        <c:v>67.038102084831053</c:v>
                      </c:pt>
                      <c:pt idx="1">
                        <c:v>66.2557238464248</c:v>
                      </c:pt>
                      <c:pt idx="2">
                        <c:v>76.666666666666671</c:v>
                      </c:pt>
                      <c:pt idx="3">
                        <c:v>78.471575023299152</c:v>
                      </c:pt>
                      <c:pt idx="4">
                        <c:v>77.283372365339574</c:v>
                      </c:pt>
                    </c:numCache>
                  </c:numRef>
                </c:val>
                <c:smooth val="0"/>
                <c:extLst xmlns:c15="http://schemas.microsoft.com/office/drawing/2012/chart">
                  <c:ext xmlns:c16="http://schemas.microsoft.com/office/drawing/2014/chart" uri="{C3380CC4-5D6E-409C-BE32-E72D297353CC}">
                    <c16:uniqueId val="{0000000C-0EB5-47D2-A26A-171D97850472}"/>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'Prév. 30 jours alcool (3)'!$A$15:$C$15</c15:sqref>
                        </c15:formulaRef>
                      </c:ext>
                    </c:extLst>
                    <c:strCache>
                      <c:ptCount val="3"/>
                      <c:pt idx="0">
                        <c:v>Garçons</c:v>
                      </c:pt>
                      <c:pt idx="1">
                        <c:v>Total</c:v>
                      </c:pt>
                      <c:pt idx="2">
                        <c:v>Au moins une fois</c:v>
                      </c:pt>
                    </c:strCache>
                  </c:strRef>
                </c:tx>
                <c:spPr>
                  <a:ln w="28575"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(3)'!$D$15:$H$15</c15:sqref>
                        </c15:formulaRef>
                      </c:ext>
                    </c:extLst>
                    <c:numCache>
                      <c:formatCode>###0.0</c:formatCode>
                      <c:ptCount val="5"/>
                      <c:pt idx="0">
                        <c:v>32.96189791516894</c:v>
                      </c:pt>
                      <c:pt idx="1">
                        <c:v>33.7442761535752</c:v>
                      </c:pt>
                      <c:pt idx="2">
                        <c:v>23.333333333333332</c:v>
                      </c:pt>
                      <c:pt idx="3">
                        <c:v>21.528424976700837</c:v>
                      </c:pt>
                      <c:pt idx="4">
                        <c:v>22.716627634660423</c:v>
                      </c:pt>
                    </c:numCache>
                  </c:numRef>
                </c:val>
                <c:smooth val="0"/>
                <c:extLst xmlns:c15="http://schemas.microsoft.com/office/drawing/2012/chart">
                  <c:ext xmlns:c16="http://schemas.microsoft.com/office/drawing/2014/chart" uri="{C3380CC4-5D6E-409C-BE32-E72D297353CC}">
                    <c16:uniqueId val="{0000000D-0EB5-47D2-A26A-171D97850472}"/>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'Prév. 30 jours alcool (3)'!$A$16:$C$16</c15:sqref>
                        </c15:formulaRef>
                      </c:ext>
                    </c:extLst>
                    <c:strCache>
                      <c:ptCount val="3"/>
                      <c:pt idx="0">
                        <c:v>Garçons</c:v>
                      </c:pt>
                      <c:pt idx="1">
                        <c:v>Total</c:v>
                      </c:pt>
                      <c:pt idx="2">
                        <c:v>Total (n)</c:v>
                      </c:pt>
                    </c:strCache>
                  </c:strRef>
                </c:tx>
                <c:spPr>
                  <a:ln w="28575"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(3)'!$D$16:$H$16</c15:sqref>
                        </c15:formulaRef>
                      </c:ext>
                    </c:extLst>
                    <c:numCache>
                      <c:formatCode>###0</c:formatCode>
                      <c:ptCount val="5"/>
                      <c:pt idx="0">
                        <c:v>2782</c:v>
                      </c:pt>
                      <c:pt idx="1">
                        <c:v>2839</c:v>
                      </c:pt>
                      <c:pt idx="2">
                        <c:v>2760</c:v>
                      </c:pt>
                      <c:pt idx="3">
                        <c:v>3219</c:v>
                      </c:pt>
                      <c:pt idx="4">
                        <c:v>2562</c:v>
                      </c:pt>
                    </c:numCache>
                  </c:numRef>
                </c:val>
                <c:smooth val="0"/>
                <c:extLst xmlns:c15="http://schemas.microsoft.com/office/drawing/2012/chart">
                  <c:ext xmlns:c16="http://schemas.microsoft.com/office/drawing/2014/chart" uri="{C3380CC4-5D6E-409C-BE32-E72D297353CC}">
                    <c16:uniqueId val="{0000000E-0EB5-47D2-A26A-171D97850472}"/>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'Prév. 30 jours alcool (3)'!$A$17:$C$17</c15:sqref>
                        </c15:formulaRef>
                      </c:ext>
                    </c:extLst>
                    <c:strCache>
                      <c:ptCount val="3"/>
                      <c:pt idx="0">
                        <c:v>Filles</c:v>
                      </c:pt>
                      <c:pt idx="1">
                        <c:v>11</c:v>
                      </c:pt>
                      <c:pt idx="2">
                        <c:v>Jamais</c:v>
                      </c:pt>
                    </c:strCache>
                  </c:strRef>
                </c:tx>
                <c:spPr>
                  <a:ln w="28575"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(3)'!$D$17:$H$17</c15:sqref>
                        </c15:formulaRef>
                      </c:ext>
                    </c:extLst>
                    <c:numCache>
                      <c:formatCode>###0.0</c:formatCode>
                      <c:ptCount val="5"/>
                      <c:pt idx="0">
                        <c:v>93.844367015098712</c:v>
                      </c:pt>
                      <c:pt idx="1">
                        <c:v>94.009779951100242</c:v>
                      </c:pt>
                      <c:pt idx="2">
                        <c:v>96.114285714285714</c:v>
                      </c:pt>
                      <c:pt idx="3">
                        <c:v>97.257769652650822</c:v>
                      </c:pt>
                      <c:pt idx="4">
                        <c:v>96.268656716417908</c:v>
                      </c:pt>
                    </c:numCache>
                  </c:numRef>
                </c:val>
                <c:smooth val="0"/>
                <c:extLst xmlns:c15="http://schemas.microsoft.com/office/drawing/2012/chart">
                  <c:ext xmlns:c16="http://schemas.microsoft.com/office/drawing/2014/chart" uri="{C3380CC4-5D6E-409C-BE32-E72D297353CC}">
                    <c16:uniqueId val="{0000000F-0EB5-47D2-A26A-171D97850472}"/>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'Prév. 30 jours alcool (3)'!$A$19:$C$19</c15:sqref>
                        </c15:formulaRef>
                      </c:ext>
                    </c:extLst>
                    <c:strCache>
                      <c:ptCount val="3"/>
                      <c:pt idx="0">
                        <c:v>Filles</c:v>
                      </c:pt>
                      <c:pt idx="1">
                        <c:v>11</c:v>
                      </c:pt>
                      <c:pt idx="2">
                        <c:v>Total (n)</c:v>
                      </c:pt>
                    </c:strCache>
                  </c:strRef>
                </c:tx>
                <c:spPr>
                  <a:ln w="28575"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(3)'!$D$19:$H$19</c15:sqref>
                        </c15:formulaRef>
                      </c:ext>
                    </c:extLst>
                    <c:numCache>
                      <c:formatCode>###0</c:formatCode>
                      <c:ptCount val="5"/>
                      <c:pt idx="0">
                        <c:v>861</c:v>
                      </c:pt>
                      <c:pt idx="1">
                        <c:v>818</c:v>
                      </c:pt>
                      <c:pt idx="2">
                        <c:v>875</c:v>
                      </c:pt>
                      <c:pt idx="3">
                        <c:v>1094</c:v>
                      </c:pt>
                      <c:pt idx="4">
                        <c:v>938</c:v>
                      </c:pt>
                    </c:numCache>
                  </c:numRef>
                </c:val>
                <c:smooth val="0"/>
                <c:extLst xmlns:c15="http://schemas.microsoft.com/office/drawing/2012/chart">
                  <c:ext xmlns:c16="http://schemas.microsoft.com/office/drawing/2014/chart" uri="{C3380CC4-5D6E-409C-BE32-E72D297353CC}">
                    <c16:uniqueId val="{00000010-0EB5-47D2-A26A-171D97850472}"/>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'Prév. 30 jours alcool (3)'!$A$20:$C$20</c15:sqref>
                        </c15:formulaRef>
                      </c:ext>
                    </c:extLst>
                    <c:strCache>
                      <c:ptCount val="3"/>
                      <c:pt idx="0">
                        <c:v>Filles</c:v>
                      </c:pt>
                      <c:pt idx="1">
                        <c:v>13</c:v>
                      </c:pt>
                      <c:pt idx="2">
                        <c:v>Jamais</c:v>
                      </c:pt>
                    </c:strCache>
                  </c:strRef>
                </c:tx>
                <c:spPr>
                  <a:ln w="28575" cap="rnd">
                    <a:solidFill>
                      <a:schemeClr val="accent4">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(3)'!$D$20:$H$20</c15:sqref>
                        </c15:formulaRef>
                      </c:ext>
                    </c:extLst>
                    <c:numCache>
                      <c:formatCode>###0.0</c:formatCode>
                      <c:ptCount val="5"/>
                      <c:pt idx="0">
                        <c:v>75.799086757990864</c:v>
                      </c:pt>
                      <c:pt idx="1">
                        <c:v>76.978417266187051</c:v>
                      </c:pt>
                      <c:pt idx="2">
                        <c:v>89.063948100092688</c:v>
                      </c:pt>
                      <c:pt idx="3">
                        <c:v>88.352027610008633</c:v>
                      </c:pt>
                      <c:pt idx="4">
                        <c:v>85.11904761904762</c:v>
                      </c:pt>
                    </c:numCache>
                  </c:numRef>
                </c:val>
                <c:smooth val="0"/>
                <c:extLst xmlns:c15="http://schemas.microsoft.com/office/drawing/2012/chart">
                  <c:ext xmlns:c16="http://schemas.microsoft.com/office/drawing/2014/chart" uri="{C3380CC4-5D6E-409C-BE32-E72D297353CC}">
                    <c16:uniqueId val="{00000011-0EB5-47D2-A26A-171D97850472}"/>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'Prév. 30 jours alcool (3)'!$A$22:$C$22</c15:sqref>
                        </c15:formulaRef>
                      </c:ext>
                    </c:extLst>
                    <c:strCache>
                      <c:ptCount val="3"/>
                      <c:pt idx="0">
                        <c:v>Filles</c:v>
                      </c:pt>
                      <c:pt idx="1">
                        <c:v>13</c:v>
                      </c:pt>
                      <c:pt idx="2">
                        <c:v>Total (n)</c:v>
                      </c:pt>
                    </c:strCache>
                  </c:strRef>
                </c:tx>
                <c:spPr>
                  <a:ln w="28575"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(3)'!$D$22:$H$22</c15:sqref>
                        </c15:formulaRef>
                      </c:ext>
                    </c:extLst>
                    <c:numCache>
                      <c:formatCode>###0</c:formatCode>
                      <c:ptCount val="5"/>
                      <c:pt idx="0">
                        <c:v>1095</c:v>
                      </c:pt>
                      <c:pt idx="1">
                        <c:v>1112</c:v>
                      </c:pt>
                      <c:pt idx="2">
                        <c:v>1079</c:v>
                      </c:pt>
                      <c:pt idx="3">
                        <c:v>1159</c:v>
                      </c:pt>
                      <c:pt idx="4">
                        <c:v>1008</c:v>
                      </c:pt>
                    </c:numCache>
                  </c:numRef>
                </c:val>
                <c:smooth val="0"/>
                <c:extLst xmlns:c15="http://schemas.microsoft.com/office/drawing/2012/chart">
                  <c:ext xmlns:c16="http://schemas.microsoft.com/office/drawing/2014/chart" uri="{C3380CC4-5D6E-409C-BE32-E72D297353CC}">
                    <c16:uniqueId val="{00000012-0EB5-47D2-A26A-171D97850472}"/>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'Prév. 30 jours alcool (3)'!$A$23:$C$23</c15:sqref>
                        </c15:formulaRef>
                      </c:ext>
                    </c:extLst>
                    <c:strCache>
                      <c:ptCount val="3"/>
                      <c:pt idx="0">
                        <c:v>Filles</c:v>
                      </c:pt>
                      <c:pt idx="1">
                        <c:v>15</c:v>
                      </c:pt>
                      <c:pt idx="2">
                        <c:v>Jamais</c:v>
                      </c:pt>
                    </c:strCache>
                  </c:strRef>
                </c:tx>
                <c:spPr>
                  <a:ln w="28575" cap="rnd">
                    <a:solidFill>
                      <a:schemeClr val="accent1">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(3)'!$D$23:$H$23</c15:sqref>
                        </c15:formulaRef>
                      </c:ext>
                    </c:extLst>
                    <c:numCache>
                      <c:formatCode>###0.0</c:formatCode>
                      <c:ptCount val="5"/>
                      <c:pt idx="0">
                        <c:v>43.561973525872446</c:v>
                      </c:pt>
                      <c:pt idx="1">
                        <c:v>45.359749739311781</c:v>
                      </c:pt>
                      <c:pt idx="2">
                        <c:v>58.962795941375425</c:v>
                      </c:pt>
                      <c:pt idx="3">
                        <c:v>59.028511087645199</c:v>
                      </c:pt>
                      <c:pt idx="4">
                        <c:v>57.011494252873561</c:v>
                      </c:pt>
                    </c:numCache>
                  </c:numRef>
                </c:val>
                <c:smooth val="0"/>
                <c:extLst xmlns:c15="http://schemas.microsoft.com/office/drawing/2012/chart">
                  <c:ext xmlns:c16="http://schemas.microsoft.com/office/drawing/2014/chart" uri="{C3380CC4-5D6E-409C-BE32-E72D297353CC}">
                    <c16:uniqueId val="{00000013-0EB5-47D2-A26A-171D97850472}"/>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'Prév. 30 jours alcool (3)'!$A$25:$C$25</c15:sqref>
                        </c15:formulaRef>
                      </c:ext>
                    </c:extLst>
                    <c:strCache>
                      <c:ptCount val="3"/>
                      <c:pt idx="0">
                        <c:v>Filles</c:v>
                      </c:pt>
                      <c:pt idx="1">
                        <c:v>15</c:v>
                      </c:pt>
                      <c:pt idx="2">
                        <c:v>Total (n)</c:v>
                      </c:pt>
                    </c:strCache>
                  </c:strRef>
                </c:tx>
                <c:spPr>
                  <a:ln w="28575"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(3)'!$D$25:$H$25</c15:sqref>
                        </c15:formulaRef>
                      </c:ext>
                    </c:extLst>
                    <c:numCache>
                      <c:formatCode>###0</c:formatCode>
                      <c:ptCount val="5"/>
                      <c:pt idx="0">
                        <c:v>831</c:v>
                      </c:pt>
                      <c:pt idx="1">
                        <c:v>959</c:v>
                      </c:pt>
                      <c:pt idx="2">
                        <c:v>887</c:v>
                      </c:pt>
                      <c:pt idx="3">
                        <c:v>947</c:v>
                      </c:pt>
                      <c:pt idx="4">
                        <c:v>870</c:v>
                      </c:pt>
                    </c:numCache>
                  </c:numRef>
                </c:val>
                <c:smooth val="0"/>
                <c:extLst xmlns:c15="http://schemas.microsoft.com/office/drawing/2012/chart">
                  <c:ext xmlns:c16="http://schemas.microsoft.com/office/drawing/2014/chart" uri="{C3380CC4-5D6E-409C-BE32-E72D297353CC}">
                    <c16:uniqueId val="{00000014-0EB5-47D2-A26A-171D97850472}"/>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'Prév. 30 jours alcool (3)'!$A$26:$C$26</c15:sqref>
                        </c15:formulaRef>
                      </c:ext>
                    </c:extLst>
                    <c:strCache>
                      <c:ptCount val="3"/>
                      <c:pt idx="0">
                        <c:v>Filles</c:v>
                      </c:pt>
                      <c:pt idx="1">
                        <c:v>Total</c:v>
                      </c:pt>
                      <c:pt idx="2">
                        <c:v>Jamais</c:v>
                      </c:pt>
                    </c:strCache>
                  </c:strRef>
                </c:tx>
                <c:spPr>
                  <a:ln w="28575" cap="rnd">
                    <a:solidFill>
                      <a:schemeClr val="accent4">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(3)'!$D$26:$H$26</c15:sqref>
                        </c15:formulaRef>
                      </c:ext>
                    </c:extLst>
                    <c:numCache>
                      <c:formatCode>###0.0</c:formatCode>
                      <c:ptCount val="5"/>
                      <c:pt idx="0">
                        <c:v>71.761750986724067</c:v>
                      </c:pt>
                      <c:pt idx="1">
                        <c:v>71.304949809622713</c:v>
                      </c:pt>
                      <c:pt idx="2">
                        <c:v>81.837381203801471</c:v>
                      </c:pt>
                      <c:pt idx="3">
                        <c:v>82.71875</c:v>
                      </c:pt>
                      <c:pt idx="4">
                        <c:v>80.149147727272734</c:v>
                      </c:pt>
                    </c:numCache>
                  </c:numRef>
                </c:val>
                <c:smooth val="0"/>
                <c:extLst xmlns:c15="http://schemas.microsoft.com/office/drawing/2012/chart">
                  <c:ext xmlns:c16="http://schemas.microsoft.com/office/drawing/2014/chart" uri="{C3380CC4-5D6E-409C-BE32-E72D297353CC}">
                    <c16:uniqueId val="{00000015-0EB5-47D2-A26A-171D97850472}"/>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'Prév. 30 jours alcool (3)'!$A$27:$C$27</c15:sqref>
                        </c15:formulaRef>
                      </c:ext>
                    </c:extLst>
                    <c:strCache>
                      <c:ptCount val="3"/>
                      <c:pt idx="0">
                        <c:v>Filles</c:v>
                      </c:pt>
                      <c:pt idx="1">
                        <c:v>Total</c:v>
                      </c:pt>
                      <c:pt idx="2">
                        <c:v>Au moins une fois</c:v>
                      </c:pt>
                    </c:strCache>
                  </c:strRef>
                </c:tx>
                <c:spPr>
                  <a:ln w="28575"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(3)'!$D$27:$H$27</c15:sqref>
                        </c15:formulaRef>
                      </c:ext>
                    </c:extLst>
                    <c:numCache>
                      <c:formatCode>###0.0</c:formatCode>
                      <c:ptCount val="5"/>
                      <c:pt idx="0">
                        <c:v>28.238249013275922</c:v>
                      </c:pt>
                      <c:pt idx="1">
                        <c:v>28.695050190377291</c:v>
                      </c:pt>
                      <c:pt idx="2">
                        <c:v>18.162618796198522</c:v>
                      </c:pt>
                      <c:pt idx="3">
                        <c:v>17.28125</c:v>
                      </c:pt>
                      <c:pt idx="4">
                        <c:v>19.850852272727273</c:v>
                      </c:pt>
                    </c:numCache>
                  </c:numRef>
                </c:val>
                <c:smooth val="0"/>
                <c:extLst xmlns:c15="http://schemas.microsoft.com/office/drawing/2012/chart">
                  <c:ext xmlns:c16="http://schemas.microsoft.com/office/drawing/2014/chart" uri="{C3380CC4-5D6E-409C-BE32-E72D297353CC}">
                    <c16:uniqueId val="{00000016-0EB5-47D2-A26A-171D97850472}"/>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'Prév. 30 jours alcool (3)'!$A$28:$C$28</c15:sqref>
                        </c15:formulaRef>
                      </c:ext>
                    </c:extLst>
                    <c:strCache>
                      <c:ptCount val="3"/>
                      <c:pt idx="0">
                        <c:v>Filles</c:v>
                      </c:pt>
                      <c:pt idx="1">
                        <c:v>Total</c:v>
                      </c:pt>
                      <c:pt idx="2">
                        <c:v>Total (n)</c:v>
                      </c:pt>
                    </c:strCache>
                  </c:strRef>
                </c:tx>
                <c:spPr>
                  <a:ln w="28575"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 (3)'!$D$4:$H$4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 (3)'!$D$28:$H$28</c15:sqref>
                        </c15:formulaRef>
                      </c:ext>
                    </c:extLst>
                    <c:numCache>
                      <c:formatCode>###0</c:formatCode>
                      <c:ptCount val="5"/>
                      <c:pt idx="0">
                        <c:v>2787</c:v>
                      </c:pt>
                      <c:pt idx="1">
                        <c:v>2889</c:v>
                      </c:pt>
                      <c:pt idx="2">
                        <c:v>2841</c:v>
                      </c:pt>
                      <c:pt idx="3">
                        <c:v>3200</c:v>
                      </c:pt>
                      <c:pt idx="4">
                        <c:v>2816</c:v>
                      </c:pt>
                    </c:numCache>
                  </c:numRef>
                </c:val>
                <c:smooth val="0"/>
                <c:extLst xmlns:c15="http://schemas.microsoft.com/office/drawing/2012/chart">
                  <c:ext xmlns:c16="http://schemas.microsoft.com/office/drawing/2014/chart" uri="{C3380CC4-5D6E-409C-BE32-E72D297353CC}">
                    <c16:uniqueId val="{00000017-0EB5-47D2-A26A-171D97850472}"/>
                  </c:ext>
                </c:extLst>
              </c15:ser>
            </c15:filteredLineSeries>
          </c:ext>
        </c:extLst>
      </c:lineChart>
      <c:catAx>
        <c:axId val="130507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305078991"/>
        <c:crosses val="autoZero"/>
        <c:auto val="1"/>
        <c:lblAlgn val="ctr"/>
        <c:lblOffset val="100"/>
        <c:noMultiLvlLbl val="0"/>
      </c:catAx>
      <c:valAx>
        <c:axId val="1305078991"/>
        <c:scaling>
          <c:orientation val="minMax"/>
          <c:max val="60"/>
        </c:scaling>
        <c:delete val="0"/>
        <c:axPos val="l"/>
        <c:majorGridlines>
          <c:spPr>
            <a:ln w="9525" cap="flat" cmpd="sng" algn="ctr">
              <a:solidFill>
                <a:schemeClr val="bg1">
                  <a:lumMod val="95000"/>
                </a:schemeClr>
              </a:solidFill>
              <a:round/>
            </a:ln>
            <a:effectLst/>
          </c:spPr>
        </c:majorGridlines>
        <c:title>
          <c:tx>
            <c:rich>
              <a:bodyPr rot="0" spcFirstLastPara="1" vertOverflow="ellipsis"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CH" sz="1600"/>
                  <a:t>%</a:t>
                </a:r>
              </a:p>
            </c:rich>
          </c:tx>
          <c:layout>
            <c:manualLayout>
              <c:xMode val="edge"/>
              <c:yMode val="edge"/>
              <c:x val="4.355108401084011E-2"/>
              <c:y val="0.29925713658322356"/>
            </c:manualLayout>
          </c:layout>
          <c:overlay val="0"/>
          <c:spPr>
            <a:noFill/>
            <a:ln>
              <a:noFill/>
            </a:ln>
            <a:effectLst/>
          </c:spPr>
          <c:txPr>
            <a:bodyPr rot="0" spcFirstLastPara="1" vertOverflow="ellipsis"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305078159"/>
        <c:crosses val="autoZero"/>
        <c:crossBetween val="between"/>
        <c:majorUnit val="10"/>
      </c:valAx>
      <c:dTable>
        <c:showHorzBorder val="0"/>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lgn="ctr" rtl="0">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60" b="0" i="0" u="none" strike="noStrike" kern="1200" spc="0" baseline="0">
                <a:solidFill>
                  <a:schemeClr val="tx1">
                    <a:lumMod val="65000"/>
                    <a:lumOff val="35000"/>
                  </a:schemeClr>
                </a:solidFill>
                <a:latin typeface="Arial" panose="020B0604020202020204" pitchFamily="34" charset="0"/>
                <a:ea typeface="+mn-ea"/>
                <a:cs typeface="+mn-cs"/>
              </a:defRPr>
            </a:pPr>
            <a:r>
              <a:rPr lang="fr-CH" sz="1400" dirty="0"/>
              <a:t>Filles 15 ans </a:t>
            </a:r>
          </a:p>
        </c:rich>
      </c:tx>
      <c:layout>
        <c:manualLayout>
          <c:xMode val="edge"/>
          <c:yMode val="edge"/>
          <c:x val="0.43183732707806893"/>
          <c:y val="6.1599466909035012E-2"/>
        </c:manualLayout>
      </c:layout>
      <c:overlay val="0"/>
      <c:spPr>
        <a:noFill/>
        <a:ln>
          <a:noFill/>
        </a:ln>
        <a:effectLst/>
      </c:spPr>
      <c:txPr>
        <a:bodyPr rot="0" spcFirstLastPara="1" vertOverflow="ellipsis" vert="horz" wrap="square" anchor="ctr" anchorCtr="1"/>
        <a:lstStyle/>
        <a:p>
          <a:pPr>
            <a:defRPr sz="1560" b="0" i="0" u="none" strike="noStrike" kern="1200" spc="0" baseline="0">
              <a:solidFill>
                <a:schemeClr val="tx1">
                  <a:lumMod val="65000"/>
                  <a:lumOff val="35000"/>
                </a:schemeClr>
              </a:solidFill>
              <a:latin typeface="Arial" panose="020B0604020202020204" pitchFamily="34" charset="0"/>
              <a:ea typeface="+mn-ea"/>
              <a:cs typeface="+mn-cs"/>
            </a:defRPr>
          </a:pPr>
          <a:endParaRPr lang="fr-FR"/>
        </a:p>
      </c:txPr>
    </c:title>
    <c:autoTitleDeleted val="0"/>
    <c:plotArea>
      <c:layout/>
      <c:lineChart>
        <c:grouping val="standard"/>
        <c:varyColors val="0"/>
        <c:ser>
          <c:idx val="0"/>
          <c:order val="0"/>
          <c:tx>
            <c:strRef>
              <c:f>'10x ou plus 30 jours'!$C$21</c:f>
              <c:strCache>
                <c:ptCount val="1"/>
                <c:pt idx="0">
                  <c:v>alcool</c:v>
                </c:pt>
              </c:strCache>
            </c:strRef>
          </c:tx>
          <c:spPr>
            <a:ln w="28575" cap="rnd">
              <a:solidFill>
                <a:schemeClr val="accent1"/>
              </a:solidFill>
              <a:round/>
            </a:ln>
            <a:effectLst/>
          </c:spPr>
          <c:marker>
            <c:symbol val="none"/>
          </c:marker>
          <c:cat>
            <c:numRef>
              <c:f>'10x ou plus 30 jours'!$D$20:$H$20</c:f>
              <c:numCache>
                <c:formatCode>General</c:formatCode>
                <c:ptCount val="5"/>
                <c:pt idx="0">
                  <c:v>2006</c:v>
                </c:pt>
                <c:pt idx="1">
                  <c:v>2010</c:v>
                </c:pt>
                <c:pt idx="2">
                  <c:v>2014</c:v>
                </c:pt>
                <c:pt idx="3">
                  <c:v>2018</c:v>
                </c:pt>
                <c:pt idx="4">
                  <c:v>2022</c:v>
                </c:pt>
              </c:numCache>
            </c:numRef>
          </c:cat>
          <c:val>
            <c:numRef>
              <c:f>'10x ou plus 30 jours'!$D$21:$H$21</c:f>
              <c:numCache>
                <c:formatCode>###0.0</c:formatCode>
                <c:ptCount val="5"/>
                <c:pt idx="0">
                  <c:v>4.9000000000000004</c:v>
                </c:pt>
                <c:pt idx="1">
                  <c:v>3.4</c:v>
                </c:pt>
                <c:pt idx="2">
                  <c:v>2.6</c:v>
                </c:pt>
                <c:pt idx="3">
                  <c:v>1.7</c:v>
                </c:pt>
                <c:pt idx="4">
                  <c:v>2.6</c:v>
                </c:pt>
              </c:numCache>
            </c:numRef>
          </c:val>
          <c:smooth val="0"/>
          <c:extLst>
            <c:ext xmlns:c16="http://schemas.microsoft.com/office/drawing/2014/chart" uri="{C3380CC4-5D6E-409C-BE32-E72D297353CC}">
              <c16:uniqueId val="{00000000-7C15-4397-B106-4854784A6096}"/>
            </c:ext>
          </c:extLst>
        </c:ser>
        <c:ser>
          <c:idx val="1"/>
          <c:order val="1"/>
          <c:tx>
            <c:strRef>
              <c:f>'10x ou plus 30 jours'!$C$22</c:f>
              <c:strCache>
                <c:ptCount val="1"/>
                <c:pt idx="0">
                  <c:v>cigarette conventionnelle</c:v>
                </c:pt>
              </c:strCache>
            </c:strRef>
          </c:tx>
          <c:spPr>
            <a:ln w="28575" cap="rnd">
              <a:solidFill>
                <a:schemeClr val="bg1">
                  <a:lumMod val="65000"/>
                </a:schemeClr>
              </a:solidFill>
              <a:round/>
            </a:ln>
            <a:effectLst/>
          </c:spPr>
          <c:marker>
            <c:symbol val="none"/>
          </c:marker>
          <c:cat>
            <c:numRef>
              <c:f>'10x ou plus 30 jours'!$D$20:$H$20</c:f>
              <c:numCache>
                <c:formatCode>General</c:formatCode>
                <c:ptCount val="5"/>
                <c:pt idx="0">
                  <c:v>2006</c:v>
                </c:pt>
                <c:pt idx="1">
                  <c:v>2010</c:v>
                </c:pt>
                <c:pt idx="2">
                  <c:v>2014</c:v>
                </c:pt>
                <c:pt idx="3">
                  <c:v>2018</c:v>
                </c:pt>
                <c:pt idx="4">
                  <c:v>2022</c:v>
                </c:pt>
              </c:numCache>
            </c:numRef>
          </c:cat>
          <c:val>
            <c:numRef>
              <c:f>'10x ou plus 30 jours'!$D$22:$H$22</c:f>
              <c:numCache>
                <c:formatCode>###0.0</c:formatCode>
                <c:ptCount val="5"/>
                <c:pt idx="0">
                  <c:v>13.3</c:v>
                </c:pt>
                <c:pt idx="1">
                  <c:v>13.9</c:v>
                </c:pt>
                <c:pt idx="2">
                  <c:v>7.5</c:v>
                </c:pt>
                <c:pt idx="3">
                  <c:v>5.4</c:v>
                </c:pt>
                <c:pt idx="4">
                  <c:v>6.2</c:v>
                </c:pt>
              </c:numCache>
            </c:numRef>
          </c:val>
          <c:smooth val="0"/>
          <c:extLst>
            <c:ext xmlns:c16="http://schemas.microsoft.com/office/drawing/2014/chart" uri="{C3380CC4-5D6E-409C-BE32-E72D297353CC}">
              <c16:uniqueId val="{00000001-7C15-4397-B106-4854784A6096}"/>
            </c:ext>
          </c:extLst>
        </c:ser>
        <c:ser>
          <c:idx val="2"/>
          <c:order val="2"/>
          <c:tx>
            <c:strRef>
              <c:f>'10x ou plus 30 jours'!$C$23</c:f>
              <c:strCache>
                <c:ptCount val="1"/>
                <c:pt idx="0">
                  <c:v>cigarette électronique</c:v>
                </c:pt>
              </c:strCache>
            </c:strRef>
          </c:tx>
          <c:spPr>
            <a:ln w="28575" cap="rnd">
              <a:solidFill>
                <a:schemeClr val="accent4"/>
              </a:solidFill>
              <a:round/>
            </a:ln>
            <a:effectLst/>
          </c:spPr>
          <c:marker>
            <c:symbol val="none"/>
          </c:marker>
          <c:cat>
            <c:numRef>
              <c:f>'10x ou plus 30 jours'!$D$20:$H$20</c:f>
              <c:numCache>
                <c:formatCode>General</c:formatCode>
                <c:ptCount val="5"/>
                <c:pt idx="0">
                  <c:v>2006</c:v>
                </c:pt>
                <c:pt idx="1">
                  <c:v>2010</c:v>
                </c:pt>
                <c:pt idx="2">
                  <c:v>2014</c:v>
                </c:pt>
                <c:pt idx="3">
                  <c:v>2018</c:v>
                </c:pt>
                <c:pt idx="4">
                  <c:v>2022</c:v>
                </c:pt>
              </c:numCache>
            </c:numRef>
          </c:cat>
          <c:val>
            <c:numRef>
              <c:f>'10x ou plus 30 jours'!$D$23:$H$23</c:f>
              <c:numCache>
                <c:formatCode>General</c:formatCode>
                <c:ptCount val="5"/>
                <c:pt idx="3" formatCode="###0.0">
                  <c:v>1.2</c:v>
                </c:pt>
                <c:pt idx="4" formatCode="###0.0">
                  <c:v>7.5</c:v>
                </c:pt>
              </c:numCache>
            </c:numRef>
          </c:val>
          <c:smooth val="0"/>
          <c:extLst>
            <c:ext xmlns:c16="http://schemas.microsoft.com/office/drawing/2014/chart" uri="{C3380CC4-5D6E-409C-BE32-E72D297353CC}">
              <c16:uniqueId val="{00000002-7C15-4397-B106-4854784A6096}"/>
            </c:ext>
          </c:extLst>
        </c:ser>
        <c:ser>
          <c:idx val="3"/>
          <c:order val="3"/>
          <c:tx>
            <c:strRef>
              <c:f>'10x ou plus 30 jours'!$C$24</c:f>
              <c:strCache>
                <c:ptCount val="1"/>
                <c:pt idx="0">
                  <c:v>cannabis illégal (≥ 1% THC)</c:v>
                </c:pt>
              </c:strCache>
            </c:strRef>
          </c:tx>
          <c:spPr>
            <a:ln w="28575" cap="rnd">
              <a:solidFill>
                <a:srgbClr val="00B050"/>
              </a:solidFill>
              <a:round/>
            </a:ln>
            <a:effectLst/>
          </c:spPr>
          <c:marker>
            <c:symbol val="none"/>
          </c:marker>
          <c:cat>
            <c:numRef>
              <c:f>'10x ou plus 30 jours'!$D$20:$H$20</c:f>
              <c:numCache>
                <c:formatCode>General</c:formatCode>
                <c:ptCount val="5"/>
                <c:pt idx="0">
                  <c:v>2006</c:v>
                </c:pt>
                <c:pt idx="1">
                  <c:v>2010</c:v>
                </c:pt>
                <c:pt idx="2">
                  <c:v>2014</c:v>
                </c:pt>
                <c:pt idx="3">
                  <c:v>2018</c:v>
                </c:pt>
                <c:pt idx="4">
                  <c:v>2022</c:v>
                </c:pt>
              </c:numCache>
            </c:numRef>
          </c:cat>
          <c:val>
            <c:numRef>
              <c:f>'10x ou plus 30 jours'!$D$24:$H$24</c:f>
              <c:numCache>
                <c:formatCode>###0.0</c:formatCode>
                <c:ptCount val="5"/>
                <c:pt idx="0">
                  <c:v>2.4</c:v>
                </c:pt>
                <c:pt idx="1">
                  <c:v>1.3</c:v>
                </c:pt>
                <c:pt idx="2">
                  <c:v>2.2000000000000002</c:v>
                </c:pt>
                <c:pt idx="3">
                  <c:v>1.4</c:v>
                </c:pt>
                <c:pt idx="4">
                  <c:v>1.8</c:v>
                </c:pt>
              </c:numCache>
            </c:numRef>
          </c:val>
          <c:smooth val="0"/>
          <c:extLst>
            <c:ext xmlns:c16="http://schemas.microsoft.com/office/drawing/2014/chart" uri="{C3380CC4-5D6E-409C-BE32-E72D297353CC}">
              <c16:uniqueId val="{00000003-7C15-4397-B106-4854784A6096}"/>
            </c:ext>
          </c:extLst>
        </c:ser>
        <c:dLbls>
          <c:showLegendKey val="0"/>
          <c:showVal val="0"/>
          <c:showCatName val="0"/>
          <c:showSerName val="0"/>
          <c:showPercent val="0"/>
          <c:showBubbleSize val="0"/>
        </c:dLbls>
        <c:smooth val="0"/>
        <c:axId val="1704872639"/>
        <c:axId val="1704873599"/>
      </c:lineChart>
      <c:catAx>
        <c:axId val="170487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mn-cs"/>
              </a:defRPr>
            </a:pPr>
            <a:endParaRPr lang="fr-FR"/>
          </a:p>
        </c:txPr>
        <c:crossAx val="1704873599"/>
        <c:crosses val="autoZero"/>
        <c:auto val="1"/>
        <c:lblAlgn val="ctr"/>
        <c:lblOffset val="100"/>
        <c:noMultiLvlLbl val="0"/>
      </c:catAx>
      <c:valAx>
        <c:axId val="1704873599"/>
        <c:scaling>
          <c:orientation val="minMax"/>
          <c:max val="4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mn-cs"/>
                  </a:defRPr>
                </a:pPr>
                <a:r>
                  <a:rPr lang="fr-CH"/>
                  <a:t>%</a:t>
                </a:r>
              </a:p>
            </c:rich>
          </c:tx>
          <c:layout>
            <c:manualLayout>
              <c:xMode val="edge"/>
              <c:yMode val="edge"/>
              <c:x val="0.2129979035639413"/>
              <c:y val="0.35184020618556699"/>
            </c:manualLayout>
          </c:layout>
          <c:overlay val="0"/>
          <c:spPr>
            <a:noFill/>
            <a:ln>
              <a:noFill/>
            </a:ln>
            <a:effectLst/>
          </c:spPr>
          <c:txPr>
            <a:bodyPr rot="0" spcFirstLastPara="1" vertOverflow="ellipsis"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mn-cs"/>
              </a:defRPr>
            </a:pPr>
            <a:endParaRPr lang="fr-FR"/>
          </a:p>
        </c:txPr>
        <c:crossAx val="1704872639"/>
        <c:crosses val="autoZero"/>
        <c:crossBetween val="between"/>
        <c:majorUnit val="10"/>
      </c:valAx>
      <c:dTable>
        <c:showHorzBorder val="0"/>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300" b="0" i="0" u="none" strike="noStrike" kern="1200" baseline="0">
                <a:solidFill>
                  <a:schemeClr val="tx1">
                    <a:lumMod val="65000"/>
                    <a:lumOff val="35000"/>
                  </a:schemeClr>
                </a:solidFill>
                <a:latin typeface="Arial" panose="020B0604020202020204" pitchFamily="34" charset="0"/>
                <a:ea typeface="+mn-ea"/>
                <a:cs typeface="+mn-cs"/>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300" baseline="0">
          <a:latin typeface="Arial" panose="020B0604020202020204" pitchFamily="34" charset="0"/>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CH"/>
              <a:t>Garçons 15 ans</a:t>
            </a:r>
          </a:p>
        </c:rich>
      </c:tx>
      <c:layout>
        <c:manualLayout>
          <c:xMode val="edge"/>
          <c:yMode val="edge"/>
          <c:x val="0.39763176857468524"/>
          <c:y val="6.669622607394803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'non consommateurs'!$C$11</c:f>
              <c:strCache>
                <c:ptCount val="1"/>
                <c:pt idx="0">
                  <c:v>alcool</c:v>
                </c:pt>
              </c:strCache>
            </c:strRef>
          </c:tx>
          <c:spPr>
            <a:ln w="28575" cap="rnd">
              <a:solidFill>
                <a:schemeClr val="accent1"/>
              </a:solidFill>
              <a:round/>
            </a:ln>
            <a:effectLst/>
          </c:spPr>
          <c:marker>
            <c:symbol val="none"/>
          </c:marker>
          <c:cat>
            <c:numRef>
              <c:f>'non consommateurs'!$D$10:$F$10</c:f>
              <c:numCache>
                <c:formatCode>General</c:formatCode>
                <c:ptCount val="3"/>
                <c:pt idx="0">
                  <c:v>2014</c:v>
                </c:pt>
                <c:pt idx="1">
                  <c:v>2018</c:v>
                </c:pt>
                <c:pt idx="2">
                  <c:v>2022</c:v>
                </c:pt>
              </c:numCache>
            </c:numRef>
          </c:cat>
          <c:val>
            <c:numRef>
              <c:f>'non consommateurs'!$D$11:$F$11</c:f>
              <c:numCache>
                <c:formatCode>###0.0</c:formatCode>
                <c:ptCount val="3"/>
                <c:pt idx="0">
                  <c:v>29.6</c:v>
                </c:pt>
                <c:pt idx="1">
                  <c:v>29.7</c:v>
                </c:pt>
                <c:pt idx="2">
                  <c:v>34.5</c:v>
                </c:pt>
              </c:numCache>
            </c:numRef>
          </c:val>
          <c:smooth val="0"/>
          <c:extLst>
            <c:ext xmlns:c16="http://schemas.microsoft.com/office/drawing/2014/chart" uri="{C3380CC4-5D6E-409C-BE32-E72D297353CC}">
              <c16:uniqueId val="{00000000-25F2-41AD-94A6-423F47960A8E}"/>
            </c:ext>
          </c:extLst>
        </c:ser>
        <c:ser>
          <c:idx val="1"/>
          <c:order val="1"/>
          <c:tx>
            <c:strRef>
              <c:f>'non consommateurs'!$C$12</c:f>
              <c:strCache>
                <c:ptCount val="1"/>
                <c:pt idx="0">
                  <c:v>ivresses ressenties</c:v>
                </c:pt>
              </c:strCache>
            </c:strRef>
          </c:tx>
          <c:spPr>
            <a:ln w="28575" cap="rnd">
              <a:solidFill>
                <a:schemeClr val="bg1">
                  <a:lumMod val="65000"/>
                </a:schemeClr>
              </a:solidFill>
              <a:round/>
            </a:ln>
            <a:effectLst/>
          </c:spPr>
          <c:marker>
            <c:symbol val="none"/>
          </c:marker>
          <c:cat>
            <c:numRef>
              <c:f>'non consommateurs'!$D$10:$F$10</c:f>
              <c:numCache>
                <c:formatCode>General</c:formatCode>
                <c:ptCount val="3"/>
                <c:pt idx="0">
                  <c:v>2014</c:v>
                </c:pt>
                <c:pt idx="1">
                  <c:v>2018</c:v>
                </c:pt>
                <c:pt idx="2">
                  <c:v>2022</c:v>
                </c:pt>
              </c:numCache>
            </c:numRef>
          </c:cat>
          <c:val>
            <c:numRef>
              <c:f>'non consommateurs'!$D$12:$F$12</c:f>
              <c:numCache>
                <c:formatCode>###0.0</c:formatCode>
                <c:ptCount val="3"/>
                <c:pt idx="0">
                  <c:v>75.7</c:v>
                </c:pt>
                <c:pt idx="1">
                  <c:v>76.900000000000006</c:v>
                </c:pt>
                <c:pt idx="2">
                  <c:v>74.2</c:v>
                </c:pt>
              </c:numCache>
            </c:numRef>
          </c:val>
          <c:smooth val="0"/>
          <c:extLst>
            <c:ext xmlns:c16="http://schemas.microsoft.com/office/drawing/2014/chart" uri="{C3380CC4-5D6E-409C-BE32-E72D297353CC}">
              <c16:uniqueId val="{00000001-25F2-41AD-94A6-423F47960A8E}"/>
            </c:ext>
          </c:extLst>
        </c:ser>
        <c:ser>
          <c:idx val="2"/>
          <c:order val="2"/>
          <c:tx>
            <c:strRef>
              <c:f>'non consommateurs'!$C$13</c:f>
              <c:strCache>
                <c:ptCount val="1"/>
                <c:pt idx="0">
                  <c:v>cigarette du tabac</c:v>
                </c:pt>
              </c:strCache>
            </c:strRef>
          </c:tx>
          <c:spPr>
            <a:ln w="28575" cap="rnd">
              <a:solidFill>
                <a:srgbClr val="FFC000"/>
              </a:solidFill>
              <a:round/>
            </a:ln>
            <a:effectLst/>
          </c:spPr>
          <c:marker>
            <c:symbol val="none"/>
          </c:marker>
          <c:cat>
            <c:numRef>
              <c:f>'non consommateurs'!$D$10:$F$10</c:f>
              <c:numCache>
                <c:formatCode>General</c:formatCode>
                <c:ptCount val="3"/>
                <c:pt idx="0">
                  <c:v>2014</c:v>
                </c:pt>
                <c:pt idx="1">
                  <c:v>2018</c:v>
                </c:pt>
                <c:pt idx="2">
                  <c:v>2022</c:v>
                </c:pt>
              </c:numCache>
            </c:numRef>
          </c:cat>
          <c:val>
            <c:numRef>
              <c:f>'non consommateurs'!$D$13:$F$13</c:f>
              <c:numCache>
                <c:formatCode>###0.0</c:formatCode>
                <c:ptCount val="3"/>
                <c:pt idx="0">
                  <c:v>62.5</c:v>
                </c:pt>
                <c:pt idx="1">
                  <c:v>64.599999999999994</c:v>
                </c:pt>
                <c:pt idx="2">
                  <c:v>68.900000000000006</c:v>
                </c:pt>
              </c:numCache>
            </c:numRef>
          </c:val>
          <c:smooth val="0"/>
          <c:extLst>
            <c:ext xmlns:c16="http://schemas.microsoft.com/office/drawing/2014/chart" uri="{C3380CC4-5D6E-409C-BE32-E72D297353CC}">
              <c16:uniqueId val="{00000002-25F2-41AD-94A6-423F47960A8E}"/>
            </c:ext>
          </c:extLst>
        </c:ser>
        <c:ser>
          <c:idx val="3"/>
          <c:order val="3"/>
          <c:tx>
            <c:strRef>
              <c:f>'non consommateurs'!$C$14</c:f>
              <c:strCache>
                <c:ptCount val="1"/>
                <c:pt idx="0">
                  <c:v>e-cigarette</c:v>
                </c:pt>
              </c:strCache>
            </c:strRef>
          </c:tx>
          <c:spPr>
            <a:ln w="28575" cap="rnd">
              <a:solidFill>
                <a:schemeClr val="accent5"/>
              </a:solidFill>
              <a:round/>
            </a:ln>
            <a:effectLst/>
          </c:spPr>
          <c:marker>
            <c:symbol val="none"/>
          </c:marker>
          <c:cat>
            <c:numRef>
              <c:f>'non consommateurs'!$D$10:$F$10</c:f>
              <c:numCache>
                <c:formatCode>General</c:formatCode>
                <c:ptCount val="3"/>
                <c:pt idx="0">
                  <c:v>2014</c:v>
                </c:pt>
                <c:pt idx="1">
                  <c:v>2018</c:v>
                </c:pt>
                <c:pt idx="2">
                  <c:v>2022</c:v>
                </c:pt>
              </c:numCache>
            </c:numRef>
          </c:cat>
          <c:val>
            <c:numRef>
              <c:f>'non consommateurs'!$D$14:$F$14</c:f>
              <c:numCache>
                <c:formatCode>###0.0</c:formatCode>
                <c:ptCount val="3"/>
                <c:pt idx="1">
                  <c:v>49.1</c:v>
                </c:pt>
                <c:pt idx="2">
                  <c:v>56.1</c:v>
                </c:pt>
              </c:numCache>
            </c:numRef>
          </c:val>
          <c:smooth val="0"/>
          <c:extLst>
            <c:ext xmlns:c16="http://schemas.microsoft.com/office/drawing/2014/chart" uri="{C3380CC4-5D6E-409C-BE32-E72D297353CC}">
              <c16:uniqueId val="{00000003-25F2-41AD-94A6-423F47960A8E}"/>
            </c:ext>
          </c:extLst>
        </c:ser>
        <c:ser>
          <c:idx val="4"/>
          <c:order val="4"/>
          <c:tx>
            <c:strRef>
              <c:f>'non consommateurs'!$C$15</c:f>
              <c:strCache>
                <c:ptCount val="1"/>
                <c:pt idx="0">
                  <c:v>cannabis illégal (≥ 1% THC)</c:v>
                </c:pt>
              </c:strCache>
            </c:strRef>
          </c:tx>
          <c:spPr>
            <a:ln w="28575" cap="rnd">
              <a:solidFill>
                <a:schemeClr val="accent6"/>
              </a:solidFill>
              <a:round/>
            </a:ln>
            <a:effectLst/>
          </c:spPr>
          <c:marker>
            <c:symbol val="none"/>
          </c:marker>
          <c:cat>
            <c:numRef>
              <c:f>'non consommateurs'!$D$10:$F$10</c:f>
              <c:numCache>
                <c:formatCode>General</c:formatCode>
                <c:ptCount val="3"/>
                <c:pt idx="0">
                  <c:v>2014</c:v>
                </c:pt>
                <c:pt idx="1">
                  <c:v>2018</c:v>
                </c:pt>
                <c:pt idx="2">
                  <c:v>2022</c:v>
                </c:pt>
              </c:numCache>
            </c:numRef>
          </c:cat>
          <c:val>
            <c:numRef>
              <c:f>'non consommateurs'!$D$15:$F$15</c:f>
              <c:numCache>
                <c:formatCode>###0.0</c:formatCode>
                <c:ptCount val="3"/>
                <c:pt idx="0">
                  <c:v>70</c:v>
                </c:pt>
                <c:pt idx="1">
                  <c:v>72.8</c:v>
                </c:pt>
                <c:pt idx="2">
                  <c:v>79.2</c:v>
                </c:pt>
              </c:numCache>
            </c:numRef>
          </c:val>
          <c:smooth val="0"/>
          <c:extLst>
            <c:ext xmlns:c16="http://schemas.microsoft.com/office/drawing/2014/chart" uri="{C3380CC4-5D6E-409C-BE32-E72D297353CC}">
              <c16:uniqueId val="{00000004-25F2-41AD-94A6-423F47960A8E}"/>
            </c:ext>
          </c:extLst>
        </c:ser>
        <c:dLbls>
          <c:showLegendKey val="0"/>
          <c:showVal val="0"/>
          <c:showCatName val="0"/>
          <c:showSerName val="0"/>
          <c:showPercent val="0"/>
          <c:showBubbleSize val="0"/>
        </c:dLbls>
        <c:smooth val="0"/>
        <c:axId val="1704861599"/>
        <c:axId val="978977727"/>
      </c:lineChart>
      <c:catAx>
        <c:axId val="170486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978977727"/>
        <c:crosses val="autoZero"/>
        <c:auto val="1"/>
        <c:lblAlgn val="ctr"/>
        <c:lblOffset val="100"/>
        <c:noMultiLvlLbl val="0"/>
      </c:catAx>
      <c:valAx>
        <c:axId val="97897772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r-CH"/>
                  <a:t>%</a:t>
                </a:r>
              </a:p>
            </c:rich>
          </c:tx>
          <c:layout>
            <c:manualLayout>
              <c:xMode val="edge"/>
              <c:yMode val="edge"/>
              <c:x val="0.18873730257251364"/>
              <c:y val="0.31710942007293819"/>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704861599"/>
        <c:crosses val="autoZero"/>
        <c:crossBetween val="between"/>
        <c:majorUnit val="20"/>
      </c:valAx>
      <c:dTable>
        <c:showHorzBorder val="0"/>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baseline="0"/>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CH"/>
              <a:t>Filles 15 ans</a:t>
            </a:r>
          </a:p>
        </c:rich>
      </c:tx>
      <c:layout>
        <c:manualLayout>
          <c:xMode val="edge"/>
          <c:yMode val="edge"/>
          <c:x val="0.41726921733053807"/>
          <c:y val="5.240417762953059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'[Graph Fazit_HBSC 2022 DEF DE.xlsx]non consommateurs'!$C$21</c:f>
              <c:strCache>
                <c:ptCount val="1"/>
                <c:pt idx="0">
                  <c:v>alcool</c:v>
                </c:pt>
              </c:strCache>
            </c:strRef>
          </c:tx>
          <c:spPr>
            <a:ln w="28575" cap="rnd">
              <a:solidFill>
                <a:schemeClr val="accent1"/>
              </a:solidFill>
              <a:round/>
            </a:ln>
            <a:effectLst/>
          </c:spPr>
          <c:marker>
            <c:symbol val="none"/>
          </c:marker>
          <c:cat>
            <c:numRef>
              <c:f>'[Graph Fazit_HBSC 2022 DEF DE.xlsx]non consommateurs'!$D$20:$F$20</c:f>
              <c:numCache>
                <c:formatCode>General</c:formatCode>
                <c:ptCount val="3"/>
                <c:pt idx="0">
                  <c:v>2014</c:v>
                </c:pt>
                <c:pt idx="1">
                  <c:v>2018</c:v>
                </c:pt>
                <c:pt idx="2">
                  <c:v>2022</c:v>
                </c:pt>
              </c:numCache>
            </c:numRef>
          </c:cat>
          <c:val>
            <c:numRef>
              <c:f>'[Graph Fazit_HBSC 2022 DEF DE.xlsx]non consommateurs'!$D$21:$F$21</c:f>
              <c:numCache>
                <c:formatCode>###0.0</c:formatCode>
                <c:ptCount val="3"/>
                <c:pt idx="0">
                  <c:v>31.2</c:v>
                </c:pt>
                <c:pt idx="1">
                  <c:v>31.5</c:v>
                </c:pt>
                <c:pt idx="2">
                  <c:v>31.1</c:v>
                </c:pt>
              </c:numCache>
            </c:numRef>
          </c:val>
          <c:smooth val="0"/>
          <c:extLst>
            <c:ext xmlns:c16="http://schemas.microsoft.com/office/drawing/2014/chart" uri="{C3380CC4-5D6E-409C-BE32-E72D297353CC}">
              <c16:uniqueId val="{00000000-FA99-482A-BB8C-C7CC39CCB83E}"/>
            </c:ext>
          </c:extLst>
        </c:ser>
        <c:ser>
          <c:idx val="1"/>
          <c:order val="1"/>
          <c:tx>
            <c:strRef>
              <c:f>'[Graph Fazit_HBSC 2022 DEF DE.xlsx]non consommateurs'!$C$22</c:f>
              <c:strCache>
                <c:ptCount val="1"/>
                <c:pt idx="0">
                  <c:v>ivresses ressenties</c:v>
                </c:pt>
              </c:strCache>
            </c:strRef>
          </c:tx>
          <c:spPr>
            <a:ln w="28575" cap="rnd">
              <a:solidFill>
                <a:schemeClr val="bg1">
                  <a:lumMod val="65000"/>
                </a:schemeClr>
              </a:solidFill>
              <a:round/>
            </a:ln>
            <a:effectLst/>
          </c:spPr>
          <c:marker>
            <c:symbol val="none"/>
          </c:marker>
          <c:cat>
            <c:numRef>
              <c:f>'[Graph Fazit_HBSC 2022 DEF DE.xlsx]non consommateurs'!$D$20:$F$20</c:f>
              <c:numCache>
                <c:formatCode>General</c:formatCode>
                <c:ptCount val="3"/>
                <c:pt idx="0">
                  <c:v>2014</c:v>
                </c:pt>
                <c:pt idx="1">
                  <c:v>2018</c:v>
                </c:pt>
                <c:pt idx="2">
                  <c:v>2022</c:v>
                </c:pt>
              </c:numCache>
            </c:numRef>
          </c:cat>
          <c:val>
            <c:numRef>
              <c:f>'[Graph Fazit_HBSC 2022 DEF DE.xlsx]non consommateurs'!$D$22:$F$22</c:f>
              <c:numCache>
                <c:formatCode>###0.0</c:formatCode>
                <c:ptCount val="3"/>
                <c:pt idx="0">
                  <c:v>75.7</c:v>
                </c:pt>
                <c:pt idx="1">
                  <c:v>76.900000000000006</c:v>
                </c:pt>
                <c:pt idx="2">
                  <c:v>74.2</c:v>
                </c:pt>
              </c:numCache>
            </c:numRef>
          </c:val>
          <c:smooth val="0"/>
          <c:extLst>
            <c:ext xmlns:c16="http://schemas.microsoft.com/office/drawing/2014/chart" uri="{C3380CC4-5D6E-409C-BE32-E72D297353CC}">
              <c16:uniqueId val="{00000001-FA99-482A-BB8C-C7CC39CCB83E}"/>
            </c:ext>
          </c:extLst>
        </c:ser>
        <c:ser>
          <c:idx val="2"/>
          <c:order val="2"/>
          <c:tx>
            <c:strRef>
              <c:f>'[Graph Fazit_HBSC 2022 DEF DE.xlsx]non consommateurs'!$C$23</c:f>
              <c:strCache>
                <c:ptCount val="1"/>
                <c:pt idx="0">
                  <c:v>cigarette du tabac</c:v>
                </c:pt>
              </c:strCache>
            </c:strRef>
          </c:tx>
          <c:spPr>
            <a:ln w="28575" cap="rnd">
              <a:solidFill>
                <a:schemeClr val="accent4"/>
              </a:solidFill>
              <a:round/>
            </a:ln>
            <a:effectLst/>
          </c:spPr>
          <c:marker>
            <c:symbol val="none"/>
          </c:marker>
          <c:cat>
            <c:numRef>
              <c:f>'[Graph Fazit_HBSC 2022 DEF DE.xlsx]non consommateurs'!$D$20:$F$20</c:f>
              <c:numCache>
                <c:formatCode>General</c:formatCode>
                <c:ptCount val="3"/>
                <c:pt idx="0">
                  <c:v>2014</c:v>
                </c:pt>
                <c:pt idx="1">
                  <c:v>2018</c:v>
                </c:pt>
                <c:pt idx="2">
                  <c:v>2022</c:v>
                </c:pt>
              </c:numCache>
            </c:numRef>
          </c:cat>
          <c:val>
            <c:numRef>
              <c:f>'[Graph Fazit_HBSC 2022 DEF DE.xlsx]non consommateurs'!$D$23:$F$23</c:f>
              <c:numCache>
                <c:formatCode>###0.0</c:formatCode>
                <c:ptCount val="3"/>
                <c:pt idx="0">
                  <c:v>63.7</c:v>
                </c:pt>
                <c:pt idx="1">
                  <c:v>67.400000000000006</c:v>
                </c:pt>
                <c:pt idx="2">
                  <c:v>68.900000000000006</c:v>
                </c:pt>
              </c:numCache>
            </c:numRef>
          </c:val>
          <c:smooth val="0"/>
          <c:extLst>
            <c:ext xmlns:c16="http://schemas.microsoft.com/office/drawing/2014/chart" uri="{C3380CC4-5D6E-409C-BE32-E72D297353CC}">
              <c16:uniqueId val="{00000002-FA99-482A-BB8C-C7CC39CCB83E}"/>
            </c:ext>
          </c:extLst>
        </c:ser>
        <c:ser>
          <c:idx val="3"/>
          <c:order val="3"/>
          <c:tx>
            <c:strRef>
              <c:f>'[Graph Fazit_HBSC 2022 DEF DE.xlsx]non consommateurs'!$C$24</c:f>
              <c:strCache>
                <c:ptCount val="1"/>
                <c:pt idx="0">
                  <c:v>e-cigarette</c:v>
                </c:pt>
              </c:strCache>
            </c:strRef>
          </c:tx>
          <c:spPr>
            <a:ln w="28575" cap="rnd">
              <a:solidFill>
                <a:schemeClr val="accent5"/>
              </a:solidFill>
              <a:round/>
            </a:ln>
            <a:effectLst/>
          </c:spPr>
          <c:marker>
            <c:symbol val="none"/>
          </c:marker>
          <c:cat>
            <c:numRef>
              <c:f>'[Graph Fazit_HBSC 2022 DEF DE.xlsx]non consommateurs'!$D$20:$F$20</c:f>
              <c:numCache>
                <c:formatCode>General</c:formatCode>
                <c:ptCount val="3"/>
                <c:pt idx="0">
                  <c:v>2014</c:v>
                </c:pt>
                <c:pt idx="1">
                  <c:v>2018</c:v>
                </c:pt>
                <c:pt idx="2">
                  <c:v>2022</c:v>
                </c:pt>
              </c:numCache>
            </c:numRef>
          </c:cat>
          <c:val>
            <c:numRef>
              <c:f>'[Graph Fazit_HBSC 2022 DEF DE.xlsx]non consommateurs'!$D$24:$F$24</c:f>
              <c:numCache>
                <c:formatCode>###0.0</c:formatCode>
                <c:ptCount val="3"/>
                <c:pt idx="1">
                  <c:v>65.2</c:v>
                </c:pt>
                <c:pt idx="2">
                  <c:v>59.9</c:v>
                </c:pt>
              </c:numCache>
            </c:numRef>
          </c:val>
          <c:smooth val="0"/>
          <c:extLst>
            <c:ext xmlns:c16="http://schemas.microsoft.com/office/drawing/2014/chart" uri="{C3380CC4-5D6E-409C-BE32-E72D297353CC}">
              <c16:uniqueId val="{00000003-FA99-482A-BB8C-C7CC39CCB83E}"/>
            </c:ext>
          </c:extLst>
        </c:ser>
        <c:ser>
          <c:idx val="4"/>
          <c:order val="4"/>
          <c:tx>
            <c:strRef>
              <c:f>'[Graph Fazit_HBSC 2022 DEF DE.xlsx]non consommateurs'!$C$25</c:f>
              <c:strCache>
                <c:ptCount val="1"/>
                <c:pt idx="0">
                  <c:v>cannabis illégal (≥ 1% THC)</c:v>
                </c:pt>
              </c:strCache>
            </c:strRef>
          </c:tx>
          <c:spPr>
            <a:ln w="28575" cap="rnd">
              <a:solidFill>
                <a:schemeClr val="accent6"/>
              </a:solidFill>
              <a:round/>
            </a:ln>
            <a:effectLst/>
          </c:spPr>
          <c:marker>
            <c:symbol val="none"/>
          </c:marker>
          <c:cat>
            <c:numRef>
              <c:f>'[Graph Fazit_HBSC 2022 DEF DE.xlsx]non consommateurs'!$D$20:$F$20</c:f>
              <c:numCache>
                <c:formatCode>General</c:formatCode>
                <c:ptCount val="3"/>
                <c:pt idx="0">
                  <c:v>2014</c:v>
                </c:pt>
                <c:pt idx="1">
                  <c:v>2018</c:v>
                </c:pt>
                <c:pt idx="2">
                  <c:v>2022</c:v>
                </c:pt>
              </c:numCache>
            </c:numRef>
          </c:cat>
          <c:val>
            <c:numRef>
              <c:f>'[Graph Fazit_HBSC 2022 DEF DE.xlsx]non consommateurs'!$D$25:$F$25</c:f>
              <c:numCache>
                <c:formatCode>###0.0</c:formatCode>
                <c:ptCount val="3"/>
                <c:pt idx="0">
                  <c:v>80.8</c:v>
                </c:pt>
                <c:pt idx="1">
                  <c:v>82.7</c:v>
                </c:pt>
                <c:pt idx="2">
                  <c:v>83.9</c:v>
                </c:pt>
              </c:numCache>
            </c:numRef>
          </c:val>
          <c:smooth val="0"/>
          <c:extLst>
            <c:ext xmlns:c16="http://schemas.microsoft.com/office/drawing/2014/chart" uri="{C3380CC4-5D6E-409C-BE32-E72D297353CC}">
              <c16:uniqueId val="{00000004-FA99-482A-BB8C-C7CC39CCB83E}"/>
            </c:ext>
          </c:extLst>
        </c:ser>
        <c:dLbls>
          <c:showLegendKey val="0"/>
          <c:showVal val="0"/>
          <c:showCatName val="0"/>
          <c:showSerName val="0"/>
          <c:showPercent val="0"/>
          <c:showBubbleSize val="0"/>
        </c:dLbls>
        <c:smooth val="0"/>
        <c:axId val="1704872639"/>
        <c:axId val="1704873599"/>
      </c:lineChart>
      <c:catAx>
        <c:axId val="170487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704873599"/>
        <c:crosses val="autoZero"/>
        <c:auto val="1"/>
        <c:lblAlgn val="ctr"/>
        <c:lblOffset val="100"/>
        <c:noMultiLvlLbl val="0"/>
      </c:catAx>
      <c:valAx>
        <c:axId val="170487359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r-CH"/>
                  <a:t>%</a:t>
                </a:r>
              </a:p>
            </c:rich>
          </c:tx>
          <c:layout>
            <c:manualLayout>
              <c:xMode val="edge"/>
              <c:yMode val="edge"/>
              <c:x val="0.19048827920491432"/>
              <c:y val="0.3089640778177655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704872639"/>
        <c:crosses val="autoZero"/>
        <c:crossBetween val="between"/>
        <c:majorUnit val="20"/>
      </c:valAx>
      <c:dTable>
        <c:showHorzBorder val="0"/>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baseline="0"/>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v>Garçons 11 ans</c:v>
          </c:tx>
          <c:spPr>
            <a:ln w="25400" cap="rnd">
              <a:solidFill>
                <a:srgbClr val="1F497D">
                  <a:lumMod val="20000"/>
                  <a:lumOff val="80000"/>
                </a:srgbClr>
              </a:solidFill>
              <a:round/>
            </a:ln>
            <a:effectLst/>
          </c:spPr>
          <c:marker>
            <c:symbol val="none"/>
          </c:marker>
          <c:cat>
            <c:strRef>
              <c:f>'Prév. 30 jours alcool'!$D$4:$H$4</c:f>
              <c:strCache>
                <c:ptCount val="5"/>
                <c:pt idx="0">
                  <c:v>2006</c:v>
                </c:pt>
                <c:pt idx="1">
                  <c:v>2010</c:v>
                </c:pt>
                <c:pt idx="2">
                  <c:v>2014</c:v>
                </c:pt>
                <c:pt idx="3">
                  <c:v>2018</c:v>
                </c:pt>
                <c:pt idx="4">
                  <c:v>2022</c:v>
                </c:pt>
              </c:strCache>
            </c:strRef>
          </c:cat>
          <c:val>
            <c:numRef>
              <c:f>'Prév. 30 jours alcool'!$D$6:$H$6</c:f>
              <c:numCache>
                <c:formatCode>###0.0</c:formatCode>
                <c:ptCount val="5"/>
                <c:pt idx="0">
                  <c:v>12.330316742081449</c:v>
                </c:pt>
                <c:pt idx="1">
                  <c:v>13.456790123456791</c:v>
                </c:pt>
                <c:pt idx="2">
                  <c:v>7.0505287896592241</c:v>
                </c:pt>
                <c:pt idx="3">
                  <c:v>5.6776556776556779</c:v>
                </c:pt>
                <c:pt idx="4">
                  <c:v>7.2532699167657544</c:v>
                </c:pt>
              </c:numCache>
            </c:numRef>
          </c:val>
          <c:smooth val="0"/>
          <c:extLst>
            <c:ext xmlns:c16="http://schemas.microsoft.com/office/drawing/2014/chart" uri="{C3380CC4-5D6E-409C-BE32-E72D297353CC}">
              <c16:uniqueId val="{00000000-59D4-4AF3-8411-9A9C0E74C841}"/>
            </c:ext>
          </c:extLst>
        </c:ser>
        <c:ser>
          <c:idx val="4"/>
          <c:order val="4"/>
          <c:tx>
            <c:v>Garçons 13 ans</c:v>
          </c:tx>
          <c:spPr>
            <a:ln w="25400" cap="rnd">
              <a:solidFill>
                <a:srgbClr val="00B0F0"/>
              </a:solidFill>
              <a:round/>
            </a:ln>
            <a:effectLst/>
          </c:spPr>
          <c:marker>
            <c:symbol val="none"/>
          </c:marker>
          <c:cat>
            <c:strRef>
              <c:f>'Prév. 30 jours alcool'!$D$4:$H$4</c:f>
              <c:strCache>
                <c:ptCount val="5"/>
                <c:pt idx="0">
                  <c:v>2006</c:v>
                </c:pt>
                <c:pt idx="1">
                  <c:v>2010</c:v>
                </c:pt>
                <c:pt idx="2">
                  <c:v>2014</c:v>
                </c:pt>
                <c:pt idx="3">
                  <c:v>2018</c:v>
                </c:pt>
                <c:pt idx="4">
                  <c:v>2022</c:v>
                </c:pt>
              </c:strCache>
            </c:strRef>
          </c:cat>
          <c:val>
            <c:numRef>
              <c:f>'Prév. 30 jours alcool'!$D$9:$H$9</c:f>
              <c:numCache>
                <c:formatCode>###0.0</c:formatCode>
                <c:ptCount val="5"/>
                <c:pt idx="0">
                  <c:v>28.873917228103945</c:v>
                </c:pt>
                <c:pt idx="1">
                  <c:v>28.71467639015497</c:v>
                </c:pt>
                <c:pt idx="2">
                  <c:v>16.683316683316683</c:v>
                </c:pt>
                <c:pt idx="3">
                  <c:v>15.512708150744961</c:v>
                </c:pt>
                <c:pt idx="4">
                  <c:v>19.078947368421055</c:v>
                </c:pt>
              </c:numCache>
            </c:numRef>
          </c:val>
          <c:smooth val="0"/>
          <c:extLst>
            <c:ext xmlns:c16="http://schemas.microsoft.com/office/drawing/2014/chart" uri="{C3380CC4-5D6E-409C-BE32-E72D297353CC}">
              <c16:uniqueId val="{00000001-59D4-4AF3-8411-9A9C0E74C841}"/>
            </c:ext>
          </c:extLst>
        </c:ser>
        <c:ser>
          <c:idx val="7"/>
          <c:order val="7"/>
          <c:tx>
            <c:v>Garçons 15 ans</c:v>
          </c:tx>
          <c:spPr>
            <a:ln w="25400" cap="rnd">
              <a:solidFill>
                <a:srgbClr val="0070C0"/>
              </a:solidFill>
              <a:round/>
            </a:ln>
            <a:effectLst/>
          </c:spPr>
          <c:marker>
            <c:symbol val="none"/>
          </c:marker>
          <c:cat>
            <c:strRef>
              <c:f>'Prév. 30 jours alcool'!$D$4:$H$4</c:f>
              <c:strCache>
                <c:ptCount val="5"/>
                <c:pt idx="0">
                  <c:v>2006</c:v>
                </c:pt>
                <c:pt idx="1">
                  <c:v>2010</c:v>
                </c:pt>
                <c:pt idx="2">
                  <c:v>2014</c:v>
                </c:pt>
                <c:pt idx="3">
                  <c:v>2018</c:v>
                </c:pt>
                <c:pt idx="4">
                  <c:v>2022</c:v>
                </c:pt>
              </c:strCache>
            </c:strRef>
          </c:cat>
          <c:val>
            <c:numRef>
              <c:f>'Prév. 30 jours alcool'!$D$12:$H$12</c:f>
              <c:numCache>
                <c:formatCode>###0.0</c:formatCode>
                <c:ptCount val="5"/>
                <c:pt idx="0">
                  <c:v>59.138533178114081</c:v>
                </c:pt>
                <c:pt idx="1">
                  <c:v>57.296137339055797</c:v>
                </c:pt>
                <c:pt idx="2">
                  <c:v>45.925110132158594</c:v>
                </c:pt>
                <c:pt idx="3">
                  <c:v>46.044624746450303</c:v>
                </c:pt>
                <c:pt idx="4">
                  <c:v>42.892459826946848</c:v>
                </c:pt>
              </c:numCache>
            </c:numRef>
          </c:val>
          <c:smooth val="0"/>
          <c:extLst>
            <c:ext xmlns:c16="http://schemas.microsoft.com/office/drawing/2014/chart" uri="{C3380CC4-5D6E-409C-BE32-E72D297353CC}">
              <c16:uniqueId val="{00000002-59D4-4AF3-8411-9A9C0E74C841}"/>
            </c:ext>
          </c:extLst>
        </c:ser>
        <c:ser>
          <c:idx val="13"/>
          <c:order val="13"/>
          <c:tx>
            <c:v>Filles 11 ans</c:v>
          </c:tx>
          <c:spPr>
            <a:ln w="25400" cap="rnd">
              <a:solidFill>
                <a:srgbClr val="F79646">
                  <a:lumMod val="60000"/>
                  <a:lumOff val="40000"/>
                </a:srgbClr>
              </a:solidFill>
              <a:round/>
            </a:ln>
            <a:effectLst/>
          </c:spPr>
          <c:marker>
            <c:symbol val="none"/>
          </c:marker>
          <c:cat>
            <c:strRef>
              <c:f>'Prév. 30 jours alcool'!$D$4:$H$4</c:f>
              <c:strCache>
                <c:ptCount val="5"/>
                <c:pt idx="0">
                  <c:v>2006</c:v>
                </c:pt>
                <c:pt idx="1">
                  <c:v>2010</c:v>
                </c:pt>
                <c:pt idx="2">
                  <c:v>2014</c:v>
                </c:pt>
                <c:pt idx="3">
                  <c:v>2018</c:v>
                </c:pt>
                <c:pt idx="4">
                  <c:v>2022</c:v>
                </c:pt>
              </c:strCache>
            </c:strRef>
          </c:cat>
          <c:val>
            <c:numRef>
              <c:f>'Prév. 30 jours alcool'!$D$18:$H$18</c:f>
              <c:numCache>
                <c:formatCode>###0.0</c:formatCode>
                <c:ptCount val="5"/>
                <c:pt idx="0">
                  <c:v>6.1556329849012776</c:v>
                </c:pt>
                <c:pt idx="1">
                  <c:v>5.9902200488997552</c:v>
                </c:pt>
                <c:pt idx="2">
                  <c:v>3.8857142857142852</c:v>
                </c:pt>
                <c:pt idx="3">
                  <c:v>2.7422303473491771</c:v>
                </c:pt>
                <c:pt idx="4">
                  <c:v>3.7313432835820892</c:v>
                </c:pt>
              </c:numCache>
            </c:numRef>
          </c:val>
          <c:smooth val="0"/>
          <c:extLst>
            <c:ext xmlns:c16="http://schemas.microsoft.com/office/drawing/2014/chart" uri="{C3380CC4-5D6E-409C-BE32-E72D297353CC}">
              <c16:uniqueId val="{00000003-59D4-4AF3-8411-9A9C0E74C841}"/>
            </c:ext>
          </c:extLst>
        </c:ser>
        <c:ser>
          <c:idx val="16"/>
          <c:order val="16"/>
          <c:tx>
            <c:v>Filles 13 ans</c:v>
          </c:tx>
          <c:spPr>
            <a:ln w="25400" cap="rnd">
              <a:solidFill>
                <a:srgbClr val="F79646"/>
              </a:solidFill>
              <a:round/>
            </a:ln>
            <a:effectLst/>
          </c:spPr>
          <c:marker>
            <c:symbol val="none"/>
          </c:marker>
          <c:cat>
            <c:strRef>
              <c:f>'Prév. 30 jours alcool'!$D$4:$H$4</c:f>
              <c:strCache>
                <c:ptCount val="5"/>
                <c:pt idx="0">
                  <c:v>2006</c:v>
                </c:pt>
                <c:pt idx="1">
                  <c:v>2010</c:v>
                </c:pt>
                <c:pt idx="2">
                  <c:v>2014</c:v>
                </c:pt>
                <c:pt idx="3">
                  <c:v>2018</c:v>
                </c:pt>
                <c:pt idx="4">
                  <c:v>2022</c:v>
                </c:pt>
              </c:strCache>
            </c:strRef>
          </c:cat>
          <c:val>
            <c:numRef>
              <c:f>'Prév. 30 jours alcool'!$D$21:$H$21</c:f>
              <c:numCache>
                <c:formatCode>###0.0</c:formatCode>
                <c:ptCount val="5"/>
                <c:pt idx="0">
                  <c:v>24.200913242009133</c:v>
                </c:pt>
                <c:pt idx="1">
                  <c:v>23.021582733812952</c:v>
                </c:pt>
                <c:pt idx="2">
                  <c:v>10.936051899907321</c:v>
                </c:pt>
                <c:pt idx="3">
                  <c:v>11.647972389991372</c:v>
                </c:pt>
                <c:pt idx="4">
                  <c:v>14.880952380952381</c:v>
                </c:pt>
              </c:numCache>
            </c:numRef>
          </c:val>
          <c:smooth val="0"/>
          <c:extLst>
            <c:ext xmlns:c16="http://schemas.microsoft.com/office/drawing/2014/chart" uri="{C3380CC4-5D6E-409C-BE32-E72D297353CC}">
              <c16:uniqueId val="{00000004-59D4-4AF3-8411-9A9C0E74C841}"/>
            </c:ext>
          </c:extLst>
        </c:ser>
        <c:ser>
          <c:idx val="19"/>
          <c:order val="19"/>
          <c:tx>
            <c:v>Filles 15 ans</c:v>
          </c:tx>
          <c:spPr>
            <a:ln w="25400" cap="rnd">
              <a:solidFill>
                <a:srgbClr val="F79646">
                  <a:lumMod val="75000"/>
                </a:srgbClr>
              </a:solidFill>
              <a:round/>
            </a:ln>
            <a:effectLst/>
          </c:spPr>
          <c:marker>
            <c:symbol val="none"/>
          </c:marker>
          <c:cat>
            <c:strRef>
              <c:f>'Prév. 30 jours alcool'!$D$4:$H$4</c:f>
              <c:strCache>
                <c:ptCount val="5"/>
                <c:pt idx="0">
                  <c:v>2006</c:v>
                </c:pt>
                <c:pt idx="1">
                  <c:v>2010</c:v>
                </c:pt>
                <c:pt idx="2">
                  <c:v>2014</c:v>
                </c:pt>
                <c:pt idx="3">
                  <c:v>2018</c:v>
                </c:pt>
                <c:pt idx="4">
                  <c:v>2022</c:v>
                </c:pt>
              </c:strCache>
            </c:strRef>
          </c:cat>
          <c:val>
            <c:numRef>
              <c:f>'Prév. 30 jours alcool'!$D$24:$H$24</c:f>
              <c:numCache>
                <c:formatCode>###0.0</c:formatCode>
                <c:ptCount val="5"/>
                <c:pt idx="0">
                  <c:v>56.438026474127554</c:v>
                </c:pt>
                <c:pt idx="1">
                  <c:v>54.640250260688219</c:v>
                </c:pt>
                <c:pt idx="2">
                  <c:v>41.037204058624575</c:v>
                </c:pt>
                <c:pt idx="3">
                  <c:v>40.971488912354801</c:v>
                </c:pt>
                <c:pt idx="4">
                  <c:v>42.988505747126439</c:v>
                </c:pt>
              </c:numCache>
            </c:numRef>
          </c:val>
          <c:smooth val="0"/>
          <c:extLst>
            <c:ext xmlns:c16="http://schemas.microsoft.com/office/drawing/2014/chart" uri="{C3380CC4-5D6E-409C-BE32-E72D297353CC}">
              <c16:uniqueId val="{00000005-59D4-4AF3-8411-9A9C0E74C841}"/>
            </c:ext>
          </c:extLst>
        </c:ser>
        <c:dLbls>
          <c:showLegendKey val="0"/>
          <c:showVal val="0"/>
          <c:showCatName val="0"/>
          <c:showSerName val="0"/>
          <c:showPercent val="0"/>
          <c:showBubbleSize val="0"/>
        </c:dLbls>
        <c:smooth val="0"/>
        <c:axId val="1305078159"/>
        <c:axId val="1305078991"/>
        <c:extLst>
          <c:ext xmlns:c15="http://schemas.microsoft.com/office/drawing/2012/chart" uri="{02D57815-91ED-43cb-92C2-25804820EDAC}">
            <c15:filteredLineSeries>
              <c15:ser>
                <c:idx val="0"/>
                <c:order val="0"/>
                <c:tx>
                  <c:strRef>
                    <c:extLst>
                      <c:ext uri="{02D57815-91ED-43cb-92C2-25804820EDAC}">
                        <c15:formulaRef>
                          <c15:sqref>'Prév. 30 jours alcool'!$A$5:$C$5</c15:sqref>
                        </c15:formulaRef>
                      </c:ext>
                    </c:extLst>
                    <c:strCache>
                      <c:ptCount val="3"/>
                      <c:pt idx="0">
                        <c:v>Garçons</c:v>
                      </c:pt>
                      <c:pt idx="1">
                        <c:v>11</c:v>
                      </c:pt>
                      <c:pt idx="2">
                        <c:v>Jamais</c:v>
                      </c:pt>
                    </c:strCache>
                  </c:strRef>
                </c:tx>
                <c:spPr>
                  <a:ln w="28575" cap="rnd">
                    <a:solidFill>
                      <a:schemeClr val="accent1"/>
                    </a:solidFill>
                    <a:round/>
                  </a:ln>
                  <a:effectLst/>
                </c:spPr>
                <c:marker>
                  <c:symbol val="none"/>
                </c:marker>
                <c:cat>
                  <c:strRef>
                    <c:extLst>
                      <c:ex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c:ext uri="{02D57815-91ED-43cb-92C2-25804820EDAC}">
                        <c15:formulaRef>
                          <c15:sqref>'Prév. 30 jours alcool'!$D$5:$H$5</c15:sqref>
                        </c15:formulaRef>
                      </c:ext>
                    </c:extLst>
                    <c:numCache>
                      <c:formatCode>###0.0</c:formatCode>
                      <c:ptCount val="5"/>
                      <c:pt idx="0">
                        <c:v>87.66968325791855</c:v>
                      </c:pt>
                      <c:pt idx="1">
                        <c:v>86.543209876543216</c:v>
                      </c:pt>
                      <c:pt idx="2">
                        <c:v>92.949471210340775</c:v>
                      </c:pt>
                      <c:pt idx="3">
                        <c:v>94.322344322344321</c:v>
                      </c:pt>
                      <c:pt idx="4">
                        <c:v>92.74673008323424</c:v>
                      </c:pt>
                    </c:numCache>
                  </c:numRef>
                </c:val>
                <c:smooth val="0"/>
                <c:extLst>
                  <c:ext xmlns:c16="http://schemas.microsoft.com/office/drawing/2014/chart" uri="{C3380CC4-5D6E-409C-BE32-E72D297353CC}">
                    <c16:uniqueId val="{00000006-59D4-4AF3-8411-9A9C0E74C84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'Prév. 30 jours alcool'!$A$7:$C$7</c15:sqref>
                        </c15:formulaRef>
                      </c:ext>
                    </c:extLst>
                    <c:strCache>
                      <c:ptCount val="3"/>
                      <c:pt idx="0">
                        <c:v>Garçons</c:v>
                      </c:pt>
                      <c:pt idx="1">
                        <c:v>11</c:v>
                      </c:pt>
                      <c:pt idx="2">
                        <c:v>Total (n)</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alcool'!$D$7:$H$7</c15:sqref>
                        </c15:formulaRef>
                      </c:ext>
                    </c:extLst>
                    <c:numCache>
                      <c:formatCode>###0</c:formatCode>
                      <c:ptCount val="5"/>
                      <c:pt idx="0">
                        <c:v>884</c:v>
                      </c:pt>
                      <c:pt idx="1">
                        <c:v>810</c:v>
                      </c:pt>
                      <c:pt idx="2">
                        <c:v>851</c:v>
                      </c:pt>
                      <c:pt idx="3">
                        <c:v>1092</c:v>
                      </c:pt>
                      <c:pt idx="4">
                        <c:v>841</c:v>
                      </c:pt>
                    </c:numCache>
                  </c:numRef>
                </c:val>
                <c:smooth val="0"/>
                <c:extLst xmlns:c15="http://schemas.microsoft.com/office/drawing/2012/chart">
                  <c:ext xmlns:c16="http://schemas.microsoft.com/office/drawing/2014/chart" uri="{C3380CC4-5D6E-409C-BE32-E72D297353CC}">
                    <c16:uniqueId val="{00000007-59D4-4AF3-8411-9A9C0E74C84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'Prév. 30 jours alcool'!$A$8:$C$8</c15:sqref>
                        </c15:formulaRef>
                      </c:ext>
                    </c:extLst>
                    <c:strCache>
                      <c:ptCount val="3"/>
                      <c:pt idx="0">
                        <c:v>Garçons</c:v>
                      </c:pt>
                      <c:pt idx="1">
                        <c:v>13</c:v>
                      </c:pt>
                      <c:pt idx="2">
                        <c:v>Jamais</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alcool'!$D$8:$H$8</c15:sqref>
                        </c15:formulaRef>
                      </c:ext>
                    </c:extLst>
                    <c:numCache>
                      <c:formatCode>###0.0</c:formatCode>
                      <c:ptCount val="5"/>
                      <c:pt idx="0">
                        <c:v>71.126082771896051</c:v>
                      </c:pt>
                      <c:pt idx="1">
                        <c:v>71.285323609845037</c:v>
                      </c:pt>
                      <c:pt idx="2">
                        <c:v>83.31668331668331</c:v>
                      </c:pt>
                      <c:pt idx="3">
                        <c:v>84.487291849255044</c:v>
                      </c:pt>
                      <c:pt idx="4">
                        <c:v>80.921052631578945</c:v>
                      </c:pt>
                    </c:numCache>
                  </c:numRef>
                </c:val>
                <c:smooth val="0"/>
                <c:extLst xmlns:c15="http://schemas.microsoft.com/office/drawing/2012/chart">
                  <c:ext xmlns:c16="http://schemas.microsoft.com/office/drawing/2014/chart" uri="{C3380CC4-5D6E-409C-BE32-E72D297353CC}">
                    <c16:uniqueId val="{00000008-59D4-4AF3-8411-9A9C0E74C84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'Prév. 30 jours alcool'!$A$10:$C$10</c15:sqref>
                        </c15:formulaRef>
                      </c:ext>
                    </c:extLst>
                    <c:strCache>
                      <c:ptCount val="3"/>
                      <c:pt idx="0">
                        <c:v>Garçons</c:v>
                      </c:pt>
                      <c:pt idx="1">
                        <c:v>13</c:v>
                      </c:pt>
                      <c:pt idx="2">
                        <c:v>Total (n)</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alcool'!$D$10:$H$10</c15:sqref>
                        </c15:formulaRef>
                      </c:ext>
                    </c:extLst>
                    <c:numCache>
                      <c:formatCode>###0</c:formatCode>
                      <c:ptCount val="5"/>
                      <c:pt idx="0">
                        <c:v>1039</c:v>
                      </c:pt>
                      <c:pt idx="1">
                        <c:v>1097</c:v>
                      </c:pt>
                      <c:pt idx="2">
                        <c:v>1001</c:v>
                      </c:pt>
                      <c:pt idx="3">
                        <c:v>1141</c:v>
                      </c:pt>
                      <c:pt idx="4">
                        <c:v>912</c:v>
                      </c:pt>
                    </c:numCache>
                  </c:numRef>
                </c:val>
                <c:smooth val="0"/>
                <c:extLst xmlns:c15="http://schemas.microsoft.com/office/drawing/2012/chart">
                  <c:ext xmlns:c16="http://schemas.microsoft.com/office/drawing/2014/chart" uri="{C3380CC4-5D6E-409C-BE32-E72D297353CC}">
                    <c16:uniqueId val="{00000009-59D4-4AF3-8411-9A9C0E74C84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'Prév. 30 jours alcool'!$A$11:$C$11</c15:sqref>
                        </c15:formulaRef>
                      </c:ext>
                    </c:extLst>
                    <c:strCache>
                      <c:ptCount val="3"/>
                      <c:pt idx="0">
                        <c:v>Garçons</c:v>
                      </c:pt>
                      <c:pt idx="1">
                        <c:v>15</c:v>
                      </c:pt>
                      <c:pt idx="2">
                        <c:v>Jamais</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alcool'!$D$11:$H$11</c15:sqref>
                        </c15:formulaRef>
                      </c:ext>
                    </c:extLst>
                    <c:numCache>
                      <c:formatCode>###0.0</c:formatCode>
                      <c:ptCount val="5"/>
                      <c:pt idx="0">
                        <c:v>40.861466821885912</c:v>
                      </c:pt>
                      <c:pt idx="1">
                        <c:v>42.70386266094421</c:v>
                      </c:pt>
                      <c:pt idx="2">
                        <c:v>54.074889867841414</c:v>
                      </c:pt>
                      <c:pt idx="3">
                        <c:v>53.955375253549697</c:v>
                      </c:pt>
                      <c:pt idx="4">
                        <c:v>57.107540173053152</c:v>
                      </c:pt>
                    </c:numCache>
                  </c:numRef>
                </c:val>
                <c:smooth val="0"/>
                <c:extLst xmlns:c15="http://schemas.microsoft.com/office/drawing/2012/chart">
                  <c:ext xmlns:c16="http://schemas.microsoft.com/office/drawing/2014/chart" uri="{C3380CC4-5D6E-409C-BE32-E72D297353CC}">
                    <c16:uniqueId val="{0000000A-59D4-4AF3-8411-9A9C0E74C84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'Prév. 30 jours alcool'!$A$13:$C$13</c15:sqref>
                        </c15:formulaRef>
                      </c:ext>
                    </c:extLst>
                    <c:strCache>
                      <c:ptCount val="3"/>
                      <c:pt idx="0">
                        <c:v>Garçons</c:v>
                      </c:pt>
                      <c:pt idx="1">
                        <c:v>15</c:v>
                      </c:pt>
                      <c:pt idx="2">
                        <c:v>Total (n)</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alcool'!$D$13:$H$13</c15:sqref>
                        </c15:formulaRef>
                      </c:ext>
                    </c:extLst>
                    <c:numCache>
                      <c:formatCode>###0</c:formatCode>
                      <c:ptCount val="5"/>
                      <c:pt idx="0">
                        <c:v>859</c:v>
                      </c:pt>
                      <c:pt idx="1">
                        <c:v>932</c:v>
                      </c:pt>
                      <c:pt idx="2">
                        <c:v>908</c:v>
                      </c:pt>
                      <c:pt idx="3">
                        <c:v>986</c:v>
                      </c:pt>
                      <c:pt idx="4">
                        <c:v>809</c:v>
                      </c:pt>
                    </c:numCache>
                  </c:numRef>
                </c:val>
                <c:smooth val="0"/>
                <c:extLst xmlns:c15="http://schemas.microsoft.com/office/drawing/2012/chart">
                  <c:ext xmlns:c16="http://schemas.microsoft.com/office/drawing/2014/chart" uri="{C3380CC4-5D6E-409C-BE32-E72D297353CC}">
                    <c16:uniqueId val="{0000000B-59D4-4AF3-8411-9A9C0E74C841}"/>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'Prév. 30 jours alcool'!$A$14:$C$14</c15:sqref>
                        </c15:formulaRef>
                      </c:ext>
                    </c:extLst>
                    <c:strCache>
                      <c:ptCount val="3"/>
                      <c:pt idx="0">
                        <c:v>Garçons</c:v>
                      </c:pt>
                      <c:pt idx="1">
                        <c:v>Total</c:v>
                      </c:pt>
                      <c:pt idx="2">
                        <c:v>Jamais</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alcool'!$D$14:$H$14</c15:sqref>
                        </c15:formulaRef>
                      </c:ext>
                    </c:extLst>
                    <c:numCache>
                      <c:formatCode>###0.0</c:formatCode>
                      <c:ptCount val="5"/>
                      <c:pt idx="0">
                        <c:v>67.038102084831053</c:v>
                      </c:pt>
                      <c:pt idx="1">
                        <c:v>66.2557238464248</c:v>
                      </c:pt>
                      <c:pt idx="2">
                        <c:v>76.666666666666671</c:v>
                      </c:pt>
                      <c:pt idx="3">
                        <c:v>78.471575023299152</c:v>
                      </c:pt>
                      <c:pt idx="4">
                        <c:v>77.283372365339574</c:v>
                      </c:pt>
                    </c:numCache>
                  </c:numRef>
                </c:val>
                <c:smooth val="0"/>
                <c:extLst xmlns:c15="http://schemas.microsoft.com/office/drawing/2012/chart">
                  <c:ext xmlns:c16="http://schemas.microsoft.com/office/drawing/2014/chart" uri="{C3380CC4-5D6E-409C-BE32-E72D297353CC}">
                    <c16:uniqueId val="{0000000C-59D4-4AF3-8411-9A9C0E74C84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'Prév. 30 jours alcool'!$A$15:$C$15</c15:sqref>
                        </c15:formulaRef>
                      </c:ext>
                    </c:extLst>
                    <c:strCache>
                      <c:ptCount val="3"/>
                      <c:pt idx="0">
                        <c:v>Garçons</c:v>
                      </c:pt>
                      <c:pt idx="1">
                        <c:v>Total</c:v>
                      </c:pt>
                      <c:pt idx="2">
                        <c:v>Au moins une fois</c:v>
                      </c:pt>
                    </c:strCache>
                  </c:strRef>
                </c:tx>
                <c:spPr>
                  <a:ln w="28575"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alcool'!$D$15:$H$15</c15:sqref>
                        </c15:formulaRef>
                      </c:ext>
                    </c:extLst>
                    <c:numCache>
                      <c:formatCode>###0.0</c:formatCode>
                      <c:ptCount val="5"/>
                      <c:pt idx="0">
                        <c:v>32.96189791516894</c:v>
                      </c:pt>
                      <c:pt idx="1">
                        <c:v>33.7442761535752</c:v>
                      </c:pt>
                      <c:pt idx="2">
                        <c:v>23.333333333333332</c:v>
                      </c:pt>
                      <c:pt idx="3">
                        <c:v>21.528424976700837</c:v>
                      </c:pt>
                      <c:pt idx="4">
                        <c:v>22.716627634660423</c:v>
                      </c:pt>
                    </c:numCache>
                  </c:numRef>
                </c:val>
                <c:smooth val="0"/>
                <c:extLst xmlns:c15="http://schemas.microsoft.com/office/drawing/2012/chart">
                  <c:ext xmlns:c16="http://schemas.microsoft.com/office/drawing/2014/chart" uri="{C3380CC4-5D6E-409C-BE32-E72D297353CC}">
                    <c16:uniqueId val="{0000000D-59D4-4AF3-8411-9A9C0E74C84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'Prév. 30 jours alcool'!$A$16:$C$16</c15:sqref>
                        </c15:formulaRef>
                      </c:ext>
                    </c:extLst>
                    <c:strCache>
                      <c:ptCount val="3"/>
                      <c:pt idx="0">
                        <c:v>Garçons</c:v>
                      </c:pt>
                      <c:pt idx="1">
                        <c:v>Total</c:v>
                      </c:pt>
                      <c:pt idx="2">
                        <c:v>Total (n)</c:v>
                      </c:pt>
                    </c:strCache>
                  </c:strRef>
                </c:tx>
                <c:spPr>
                  <a:ln w="28575"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alcool'!$D$16:$H$16</c15:sqref>
                        </c15:formulaRef>
                      </c:ext>
                    </c:extLst>
                    <c:numCache>
                      <c:formatCode>###0</c:formatCode>
                      <c:ptCount val="5"/>
                      <c:pt idx="0">
                        <c:v>2782</c:v>
                      </c:pt>
                      <c:pt idx="1">
                        <c:v>2839</c:v>
                      </c:pt>
                      <c:pt idx="2">
                        <c:v>2760</c:v>
                      </c:pt>
                      <c:pt idx="3">
                        <c:v>3219</c:v>
                      </c:pt>
                      <c:pt idx="4">
                        <c:v>2562</c:v>
                      </c:pt>
                    </c:numCache>
                  </c:numRef>
                </c:val>
                <c:smooth val="0"/>
                <c:extLst xmlns:c15="http://schemas.microsoft.com/office/drawing/2012/chart">
                  <c:ext xmlns:c16="http://schemas.microsoft.com/office/drawing/2014/chart" uri="{C3380CC4-5D6E-409C-BE32-E72D297353CC}">
                    <c16:uniqueId val="{0000000E-59D4-4AF3-8411-9A9C0E74C84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'Prév. 30 jours alcool'!$A$17:$C$17</c15:sqref>
                        </c15:formulaRef>
                      </c:ext>
                    </c:extLst>
                    <c:strCache>
                      <c:ptCount val="3"/>
                      <c:pt idx="0">
                        <c:v>Filles</c:v>
                      </c:pt>
                      <c:pt idx="1">
                        <c:v>11</c:v>
                      </c:pt>
                      <c:pt idx="2">
                        <c:v>Jamais</c:v>
                      </c:pt>
                    </c:strCache>
                  </c:strRef>
                </c:tx>
                <c:spPr>
                  <a:ln w="28575"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alcool'!$D$17:$H$17</c15:sqref>
                        </c15:formulaRef>
                      </c:ext>
                    </c:extLst>
                    <c:numCache>
                      <c:formatCode>###0.0</c:formatCode>
                      <c:ptCount val="5"/>
                      <c:pt idx="0">
                        <c:v>93.844367015098712</c:v>
                      </c:pt>
                      <c:pt idx="1">
                        <c:v>94.009779951100242</c:v>
                      </c:pt>
                      <c:pt idx="2">
                        <c:v>96.114285714285714</c:v>
                      </c:pt>
                      <c:pt idx="3">
                        <c:v>97.257769652650822</c:v>
                      </c:pt>
                      <c:pt idx="4">
                        <c:v>96.268656716417908</c:v>
                      </c:pt>
                    </c:numCache>
                  </c:numRef>
                </c:val>
                <c:smooth val="0"/>
                <c:extLst xmlns:c15="http://schemas.microsoft.com/office/drawing/2012/chart">
                  <c:ext xmlns:c16="http://schemas.microsoft.com/office/drawing/2014/chart" uri="{C3380CC4-5D6E-409C-BE32-E72D297353CC}">
                    <c16:uniqueId val="{0000000F-59D4-4AF3-8411-9A9C0E74C84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'Prév. 30 jours alcool'!$A$19:$C$19</c15:sqref>
                        </c15:formulaRef>
                      </c:ext>
                    </c:extLst>
                    <c:strCache>
                      <c:ptCount val="3"/>
                      <c:pt idx="0">
                        <c:v>Filles</c:v>
                      </c:pt>
                      <c:pt idx="1">
                        <c:v>11</c:v>
                      </c:pt>
                      <c:pt idx="2">
                        <c:v>Total (n)</c:v>
                      </c:pt>
                    </c:strCache>
                  </c:strRef>
                </c:tx>
                <c:spPr>
                  <a:ln w="28575"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alcool'!$D$19:$H$19</c15:sqref>
                        </c15:formulaRef>
                      </c:ext>
                    </c:extLst>
                    <c:numCache>
                      <c:formatCode>###0</c:formatCode>
                      <c:ptCount val="5"/>
                      <c:pt idx="0">
                        <c:v>861</c:v>
                      </c:pt>
                      <c:pt idx="1">
                        <c:v>818</c:v>
                      </c:pt>
                      <c:pt idx="2">
                        <c:v>875</c:v>
                      </c:pt>
                      <c:pt idx="3">
                        <c:v>1094</c:v>
                      </c:pt>
                      <c:pt idx="4">
                        <c:v>938</c:v>
                      </c:pt>
                    </c:numCache>
                  </c:numRef>
                </c:val>
                <c:smooth val="0"/>
                <c:extLst xmlns:c15="http://schemas.microsoft.com/office/drawing/2012/chart">
                  <c:ext xmlns:c16="http://schemas.microsoft.com/office/drawing/2014/chart" uri="{C3380CC4-5D6E-409C-BE32-E72D297353CC}">
                    <c16:uniqueId val="{00000010-59D4-4AF3-8411-9A9C0E74C84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'Prév. 30 jours alcool'!$A$20:$C$20</c15:sqref>
                        </c15:formulaRef>
                      </c:ext>
                    </c:extLst>
                    <c:strCache>
                      <c:ptCount val="3"/>
                      <c:pt idx="0">
                        <c:v>Filles</c:v>
                      </c:pt>
                      <c:pt idx="1">
                        <c:v>13</c:v>
                      </c:pt>
                      <c:pt idx="2">
                        <c:v>Jamais</c:v>
                      </c:pt>
                    </c:strCache>
                  </c:strRef>
                </c:tx>
                <c:spPr>
                  <a:ln w="28575" cap="rnd">
                    <a:solidFill>
                      <a:schemeClr val="accent4">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alcool'!$D$20:$H$20</c15:sqref>
                        </c15:formulaRef>
                      </c:ext>
                    </c:extLst>
                    <c:numCache>
                      <c:formatCode>###0.0</c:formatCode>
                      <c:ptCount val="5"/>
                      <c:pt idx="0">
                        <c:v>75.799086757990864</c:v>
                      </c:pt>
                      <c:pt idx="1">
                        <c:v>76.978417266187051</c:v>
                      </c:pt>
                      <c:pt idx="2">
                        <c:v>89.063948100092688</c:v>
                      </c:pt>
                      <c:pt idx="3">
                        <c:v>88.352027610008633</c:v>
                      </c:pt>
                      <c:pt idx="4">
                        <c:v>85.11904761904762</c:v>
                      </c:pt>
                    </c:numCache>
                  </c:numRef>
                </c:val>
                <c:smooth val="0"/>
                <c:extLst xmlns:c15="http://schemas.microsoft.com/office/drawing/2012/chart">
                  <c:ext xmlns:c16="http://schemas.microsoft.com/office/drawing/2014/chart" uri="{C3380CC4-5D6E-409C-BE32-E72D297353CC}">
                    <c16:uniqueId val="{00000011-59D4-4AF3-8411-9A9C0E74C84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'Prév. 30 jours alcool'!$A$22:$C$22</c15:sqref>
                        </c15:formulaRef>
                      </c:ext>
                    </c:extLst>
                    <c:strCache>
                      <c:ptCount val="3"/>
                      <c:pt idx="0">
                        <c:v>Filles</c:v>
                      </c:pt>
                      <c:pt idx="1">
                        <c:v>13</c:v>
                      </c:pt>
                      <c:pt idx="2">
                        <c:v>Total (n)</c:v>
                      </c:pt>
                    </c:strCache>
                  </c:strRef>
                </c:tx>
                <c:spPr>
                  <a:ln w="28575"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alcool'!$D$22:$H$22</c15:sqref>
                        </c15:formulaRef>
                      </c:ext>
                    </c:extLst>
                    <c:numCache>
                      <c:formatCode>###0</c:formatCode>
                      <c:ptCount val="5"/>
                      <c:pt idx="0">
                        <c:v>1095</c:v>
                      </c:pt>
                      <c:pt idx="1">
                        <c:v>1112</c:v>
                      </c:pt>
                      <c:pt idx="2">
                        <c:v>1079</c:v>
                      </c:pt>
                      <c:pt idx="3">
                        <c:v>1159</c:v>
                      </c:pt>
                      <c:pt idx="4">
                        <c:v>1008</c:v>
                      </c:pt>
                    </c:numCache>
                  </c:numRef>
                </c:val>
                <c:smooth val="0"/>
                <c:extLst xmlns:c15="http://schemas.microsoft.com/office/drawing/2012/chart">
                  <c:ext xmlns:c16="http://schemas.microsoft.com/office/drawing/2014/chart" uri="{C3380CC4-5D6E-409C-BE32-E72D297353CC}">
                    <c16:uniqueId val="{00000012-59D4-4AF3-8411-9A9C0E74C84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'Prév. 30 jours alcool'!$A$23:$C$23</c15:sqref>
                        </c15:formulaRef>
                      </c:ext>
                    </c:extLst>
                    <c:strCache>
                      <c:ptCount val="3"/>
                      <c:pt idx="0">
                        <c:v>Filles</c:v>
                      </c:pt>
                      <c:pt idx="1">
                        <c:v>15</c:v>
                      </c:pt>
                      <c:pt idx="2">
                        <c:v>Jamais</c:v>
                      </c:pt>
                    </c:strCache>
                  </c:strRef>
                </c:tx>
                <c:spPr>
                  <a:ln w="28575" cap="rnd">
                    <a:solidFill>
                      <a:schemeClr val="accent1">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alcool'!$D$23:$H$23</c15:sqref>
                        </c15:formulaRef>
                      </c:ext>
                    </c:extLst>
                    <c:numCache>
                      <c:formatCode>###0.0</c:formatCode>
                      <c:ptCount val="5"/>
                      <c:pt idx="0">
                        <c:v>43.561973525872446</c:v>
                      </c:pt>
                      <c:pt idx="1">
                        <c:v>45.359749739311781</c:v>
                      </c:pt>
                      <c:pt idx="2">
                        <c:v>58.962795941375425</c:v>
                      </c:pt>
                      <c:pt idx="3">
                        <c:v>59.028511087645199</c:v>
                      </c:pt>
                      <c:pt idx="4">
                        <c:v>57.011494252873561</c:v>
                      </c:pt>
                    </c:numCache>
                  </c:numRef>
                </c:val>
                <c:smooth val="0"/>
                <c:extLst xmlns:c15="http://schemas.microsoft.com/office/drawing/2012/chart">
                  <c:ext xmlns:c16="http://schemas.microsoft.com/office/drawing/2014/chart" uri="{C3380CC4-5D6E-409C-BE32-E72D297353CC}">
                    <c16:uniqueId val="{00000013-59D4-4AF3-8411-9A9C0E74C841}"/>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'Prév. 30 jours alcool'!$A$25:$C$25</c15:sqref>
                        </c15:formulaRef>
                      </c:ext>
                    </c:extLst>
                    <c:strCache>
                      <c:ptCount val="3"/>
                      <c:pt idx="0">
                        <c:v>Filles</c:v>
                      </c:pt>
                      <c:pt idx="1">
                        <c:v>15</c:v>
                      </c:pt>
                      <c:pt idx="2">
                        <c:v>Total (n)</c:v>
                      </c:pt>
                    </c:strCache>
                  </c:strRef>
                </c:tx>
                <c:spPr>
                  <a:ln w="28575"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alcool'!$D$25:$H$25</c15:sqref>
                        </c15:formulaRef>
                      </c:ext>
                    </c:extLst>
                    <c:numCache>
                      <c:formatCode>###0</c:formatCode>
                      <c:ptCount val="5"/>
                      <c:pt idx="0">
                        <c:v>831</c:v>
                      </c:pt>
                      <c:pt idx="1">
                        <c:v>959</c:v>
                      </c:pt>
                      <c:pt idx="2">
                        <c:v>887</c:v>
                      </c:pt>
                      <c:pt idx="3">
                        <c:v>947</c:v>
                      </c:pt>
                      <c:pt idx="4">
                        <c:v>870</c:v>
                      </c:pt>
                    </c:numCache>
                  </c:numRef>
                </c:val>
                <c:smooth val="0"/>
                <c:extLst xmlns:c15="http://schemas.microsoft.com/office/drawing/2012/chart">
                  <c:ext xmlns:c16="http://schemas.microsoft.com/office/drawing/2014/chart" uri="{C3380CC4-5D6E-409C-BE32-E72D297353CC}">
                    <c16:uniqueId val="{00000014-59D4-4AF3-8411-9A9C0E74C841}"/>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'Prév. 30 jours alcool'!$A$26:$C$26</c15:sqref>
                        </c15:formulaRef>
                      </c:ext>
                    </c:extLst>
                    <c:strCache>
                      <c:ptCount val="3"/>
                      <c:pt idx="0">
                        <c:v>Filles</c:v>
                      </c:pt>
                      <c:pt idx="1">
                        <c:v>Total</c:v>
                      </c:pt>
                      <c:pt idx="2">
                        <c:v>Jamais</c:v>
                      </c:pt>
                    </c:strCache>
                  </c:strRef>
                </c:tx>
                <c:spPr>
                  <a:ln w="28575" cap="rnd">
                    <a:solidFill>
                      <a:schemeClr val="accent4">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alcool'!$D$26:$H$26</c15:sqref>
                        </c15:formulaRef>
                      </c:ext>
                    </c:extLst>
                    <c:numCache>
                      <c:formatCode>###0.0</c:formatCode>
                      <c:ptCount val="5"/>
                      <c:pt idx="0">
                        <c:v>71.761750986724067</c:v>
                      </c:pt>
                      <c:pt idx="1">
                        <c:v>71.304949809622713</c:v>
                      </c:pt>
                      <c:pt idx="2">
                        <c:v>81.837381203801471</c:v>
                      </c:pt>
                      <c:pt idx="3">
                        <c:v>82.71875</c:v>
                      </c:pt>
                      <c:pt idx="4">
                        <c:v>80.149147727272734</c:v>
                      </c:pt>
                    </c:numCache>
                  </c:numRef>
                </c:val>
                <c:smooth val="0"/>
                <c:extLst xmlns:c15="http://schemas.microsoft.com/office/drawing/2012/chart">
                  <c:ext xmlns:c16="http://schemas.microsoft.com/office/drawing/2014/chart" uri="{C3380CC4-5D6E-409C-BE32-E72D297353CC}">
                    <c16:uniqueId val="{00000015-59D4-4AF3-8411-9A9C0E74C841}"/>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'Prév. 30 jours alcool'!$A$27:$C$27</c15:sqref>
                        </c15:formulaRef>
                      </c:ext>
                    </c:extLst>
                    <c:strCache>
                      <c:ptCount val="3"/>
                      <c:pt idx="0">
                        <c:v>Filles</c:v>
                      </c:pt>
                      <c:pt idx="1">
                        <c:v>Total</c:v>
                      </c:pt>
                      <c:pt idx="2">
                        <c:v>Au moins une fois</c:v>
                      </c:pt>
                    </c:strCache>
                  </c:strRef>
                </c:tx>
                <c:spPr>
                  <a:ln w="28575"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alcool'!$D$27:$H$27</c15:sqref>
                        </c15:formulaRef>
                      </c:ext>
                    </c:extLst>
                    <c:numCache>
                      <c:formatCode>###0.0</c:formatCode>
                      <c:ptCount val="5"/>
                      <c:pt idx="0">
                        <c:v>28.238249013275922</c:v>
                      </c:pt>
                      <c:pt idx="1">
                        <c:v>28.695050190377291</c:v>
                      </c:pt>
                      <c:pt idx="2">
                        <c:v>18.162618796198522</c:v>
                      </c:pt>
                      <c:pt idx="3">
                        <c:v>17.28125</c:v>
                      </c:pt>
                      <c:pt idx="4">
                        <c:v>19.850852272727273</c:v>
                      </c:pt>
                    </c:numCache>
                  </c:numRef>
                </c:val>
                <c:smooth val="0"/>
                <c:extLst xmlns:c15="http://schemas.microsoft.com/office/drawing/2012/chart">
                  <c:ext xmlns:c16="http://schemas.microsoft.com/office/drawing/2014/chart" uri="{C3380CC4-5D6E-409C-BE32-E72D297353CC}">
                    <c16:uniqueId val="{00000016-59D4-4AF3-8411-9A9C0E74C841}"/>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'Prév. 30 jours alcool'!$A$28:$C$28</c15:sqref>
                        </c15:formulaRef>
                      </c:ext>
                    </c:extLst>
                    <c:strCache>
                      <c:ptCount val="3"/>
                      <c:pt idx="0">
                        <c:v>Filles</c:v>
                      </c:pt>
                      <c:pt idx="1">
                        <c:v>Total</c:v>
                      </c:pt>
                      <c:pt idx="2">
                        <c:v>Total (n)</c:v>
                      </c:pt>
                    </c:strCache>
                  </c:strRef>
                </c:tx>
                <c:spPr>
                  <a:ln w="28575"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'Prév. 30 jours alcool'!$D$4:$H$4</c15:sqref>
                        </c15:formulaRef>
                      </c:ext>
                    </c:extLst>
                    <c:strCache>
                      <c:ptCount val="5"/>
                      <c:pt idx="0">
                        <c:v>2006</c:v>
                      </c:pt>
                      <c:pt idx="1">
                        <c:v>2010</c:v>
                      </c:pt>
                      <c:pt idx="2">
                        <c:v>2014</c:v>
                      </c:pt>
                      <c:pt idx="3">
                        <c:v>2018</c:v>
                      </c:pt>
                      <c:pt idx="4">
                        <c:v>2022</c:v>
                      </c:pt>
                    </c:strCache>
                  </c:strRef>
                </c:cat>
                <c:val>
                  <c:numRef>
                    <c:extLst xmlns:c15="http://schemas.microsoft.com/office/drawing/2012/chart">
                      <c:ext xmlns:c15="http://schemas.microsoft.com/office/drawing/2012/chart" uri="{02D57815-91ED-43cb-92C2-25804820EDAC}">
                        <c15:formulaRef>
                          <c15:sqref>'Prév. 30 jours alcool'!$D$28:$H$28</c15:sqref>
                        </c15:formulaRef>
                      </c:ext>
                    </c:extLst>
                    <c:numCache>
                      <c:formatCode>###0</c:formatCode>
                      <c:ptCount val="5"/>
                      <c:pt idx="0">
                        <c:v>2787</c:v>
                      </c:pt>
                      <c:pt idx="1">
                        <c:v>2889</c:v>
                      </c:pt>
                      <c:pt idx="2">
                        <c:v>2841</c:v>
                      </c:pt>
                      <c:pt idx="3">
                        <c:v>3200</c:v>
                      </c:pt>
                      <c:pt idx="4">
                        <c:v>2816</c:v>
                      </c:pt>
                    </c:numCache>
                  </c:numRef>
                </c:val>
                <c:smooth val="0"/>
                <c:extLst xmlns:c15="http://schemas.microsoft.com/office/drawing/2012/chart">
                  <c:ext xmlns:c16="http://schemas.microsoft.com/office/drawing/2014/chart" uri="{C3380CC4-5D6E-409C-BE32-E72D297353CC}">
                    <c16:uniqueId val="{00000017-59D4-4AF3-8411-9A9C0E74C841}"/>
                  </c:ext>
                </c:extLst>
              </c15:ser>
            </c15:filteredLineSeries>
          </c:ext>
        </c:extLst>
      </c:lineChart>
      <c:catAx>
        <c:axId val="130507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305078991"/>
        <c:crosses val="autoZero"/>
        <c:auto val="1"/>
        <c:lblAlgn val="ctr"/>
        <c:lblOffset val="100"/>
        <c:noMultiLvlLbl val="0"/>
      </c:catAx>
      <c:valAx>
        <c:axId val="1305078991"/>
        <c:scaling>
          <c:orientation val="minMax"/>
          <c:max val="60"/>
        </c:scaling>
        <c:delete val="0"/>
        <c:axPos val="l"/>
        <c:majorGridlines>
          <c:spPr>
            <a:ln w="9525" cap="flat" cmpd="sng" algn="ctr">
              <a:solidFill>
                <a:schemeClr val="bg1">
                  <a:lumMod val="95000"/>
                </a:schemeClr>
              </a:solidFill>
              <a:round/>
            </a:ln>
            <a:effectLst/>
          </c:spPr>
        </c:majorGridlines>
        <c:title>
          <c:tx>
            <c:rich>
              <a:bodyPr rot="0" spcFirstLastPara="1" vertOverflow="ellipsis"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CH" sz="1600"/>
                  <a:t>%</a:t>
                </a:r>
              </a:p>
            </c:rich>
          </c:tx>
          <c:layout>
            <c:manualLayout>
              <c:xMode val="edge"/>
              <c:yMode val="edge"/>
              <c:x val="4.355108401084011E-2"/>
              <c:y val="0.29925713658322356"/>
            </c:manualLayout>
          </c:layout>
          <c:overlay val="0"/>
          <c:spPr>
            <a:noFill/>
            <a:ln>
              <a:noFill/>
            </a:ln>
            <a:effectLst/>
          </c:spPr>
          <c:txPr>
            <a:bodyPr rot="0" spcFirstLastPara="1" vertOverflow="ellipsis"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305078159"/>
        <c:crosses val="autoZero"/>
        <c:crossBetween val="between"/>
        <c:majorUnit val="10"/>
      </c:valAx>
      <c:dTable>
        <c:showHorzBorder val="0"/>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lgn="ctr" rtl="0">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v>Garçons 15 ans</c:v>
          </c:tx>
          <c:spPr>
            <a:ln w="28575" cap="rnd">
              <a:solidFill>
                <a:srgbClr val="0070C0"/>
              </a:solidFill>
              <a:round/>
            </a:ln>
            <a:effectLst/>
          </c:spPr>
          <c:marker>
            <c:symbol val="none"/>
          </c:marker>
          <c:cat>
            <c:strRef>
              <c:f>Binge!$D$4:$G$4</c:f>
              <c:strCache>
                <c:ptCount val="4"/>
                <c:pt idx="0">
                  <c:v>2010</c:v>
                </c:pt>
                <c:pt idx="1">
                  <c:v>2014</c:v>
                </c:pt>
                <c:pt idx="2">
                  <c:v>2018</c:v>
                </c:pt>
                <c:pt idx="3">
                  <c:v>2022</c:v>
                </c:pt>
              </c:strCache>
            </c:strRef>
          </c:cat>
          <c:val>
            <c:numRef>
              <c:f>Binge!$D$6:$G$6</c:f>
              <c:numCache>
                <c:formatCode>###0.0</c:formatCode>
                <c:ptCount val="4"/>
                <c:pt idx="0">
                  <c:v>36.00891861761427</c:v>
                </c:pt>
                <c:pt idx="1">
                  <c:v>27.252252252252251</c:v>
                </c:pt>
                <c:pt idx="2">
                  <c:v>26.694915254237291</c:v>
                </c:pt>
                <c:pt idx="3">
                  <c:v>24.489795918367346</c:v>
                </c:pt>
              </c:numCache>
            </c:numRef>
          </c:val>
          <c:smooth val="0"/>
          <c:extLst>
            <c:ext xmlns:c16="http://schemas.microsoft.com/office/drawing/2014/chart" uri="{C3380CC4-5D6E-409C-BE32-E72D297353CC}">
              <c16:uniqueId val="{00000000-92F2-46E6-A7D4-7BF89421DDDE}"/>
            </c:ext>
          </c:extLst>
        </c:ser>
        <c:ser>
          <c:idx val="4"/>
          <c:order val="4"/>
          <c:tx>
            <c:v>Filles 15 ans</c:v>
          </c:tx>
          <c:spPr>
            <a:ln w="28575" cap="rnd">
              <a:solidFill>
                <a:srgbClr val="F79646">
                  <a:lumMod val="75000"/>
                </a:srgbClr>
              </a:solidFill>
              <a:round/>
            </a:ln>
            <a:effectLst/>
          </c:spPr>
          <c:marker>
            <c:symbol val="none"/>
          </c:marker>
          <c:cat>
            <c:strRef>
              <c:f>Binge!$D$4:$G$4</c:f>
              <c:strCache>
                <c:ptCount val="4"/>
                <c:pt idx="0">
                  <c:v>2010</c:v>
                </c:pt>
                <c:pt idx="1">
                  <c:v>2014</c:v>
                </c:pt>
                <c:pt idx="2">
                  <c:v>2018</c:v>
                </c:pt>
                <c:pt idx="3">
                  <c:v>2022</c:v>
                </c:pt>
              </c:strCache>
            </c:strRef>
          </c:cat>
          <c:val>
            <c:numRef>
              <c:f>Binge!$D$9:$G$9</c:f>
              <c:numCache>
                <c:formatCode>###0.0</c:formatCode>
                <c:ptCount val="4"/>
                <c:pt idx="0">
                  <c:v>30.594594594594593</c:v>
                </c:pt>
                <c:pt idx="1">
                  <c:v>22.821100917431192</c:v>
                </c:pt>
                <c:pt idx="2">
                  <c:v>24.118942731277532</c:v>
                </c:pt>
                <c:pt idx="3">
                  <c:v>22.634730538922156</c:v>
                </c:pt>
              </c:numCache>
            </c:numRef>
          </c:val>
          <c:smooth val="0"/>
          <c:extLst>
            <c:ext xmlns:c16="http://schemas.microsoft.com/office/drawing/2014/chart" uri="{C3380CC4-5D6E-409C-BE32-E72D297353CC}">
              <c16:uniqueId val="{00000001-92F2-46E6-A7D4-7BF89421DDDE}"/>
            </c:ext>
          </c:extLst>
        </c:ser>
        <c:dLbls>
          <c:showLegendKey val="0"/>
          <c:showVal val="0"/>
          <c:showCatName val="0"/>
          <c:showSerName val="0"/>
          <c:showPercent val="0"/>
          <c:showBubbleSize val="0"/>
        </c:dLbls>
        <c:smooth val="0"/>
        <c:axId val="1902151680"/>
        <c:axId val="1902101760"/>
        <c:extLst>
          <c:ext xmlns:c15="http://schemas.microsoft.com/office/drawing/2012/chart" uri="{02D57815-91ED-43cb-92C2-25804820EDAC}">
            <c15:filteredLineSeries>
              <c15:ser>
                <c:idx val="0"/>
                <c:order val="0"/>
                <c:tx>
                  <c:strRef>
                    <c:extLst>
                      <c:ext uri="{02D57815-91ED-43cb-92C2-25804820EDAC}">
                        <c15:formulaRef>
                          <c15:sqref>Binge!$A$5:$C$5</c15:sqref>
                        </c15:formulaRef>
                      </c:ext>
                    </c:extLst>
                    <c:strCache>
                      <c:ptCount val="3"/>
                      <c:pt idx="0">
                        <c:v>Garçons</c:v>
                      </c:pt>
                      <c:pt idx="1">
                        <c:v>15</c:v>
                      </c:pt>
                      <c:pt idx="2">
                        <c:v>jamais</c:v>
                      </c:pt>
                    </c:strCache>
                  </c:strRef>
                </c:tx>
                <c:spPr>
                  <a:ln w="28575" cap="rnd">
                    <a:solidFill>
                      <a:schemeClr val="accent1"/>
                    </a:solidFill>
                    <a:round/>
                  </a:ln>
                  <a:effectLst/>
                </c:spPr>
                <c:marker>
                  <c:symbol val="none"/>
                </c:marker>
                <c:cat>
                  <c:strRef>
                    <c:extLst>
                      <c:ext uri="{02D57815-91ED-43cb-92C2-25804820EDAC}">
                        <c15:formulaRef>
                          <c15:sqref>Binge!$D$4:$G$4</c15:sqref>
                        </c15:formulaRef>
                      </c:ext>
                    </c:extLst>
                    <c:strCache>
                      <c:ptCount val="4"/>
                      <c:pt idx="0">
                        <c:v>2010</c:v>
                      </c:pt>
                      <c:pt idx="1">
                        <c:v>2014</c:v>
                      </c:pt>
                      <c:pt idx="2">
                        <c:v>2018</c:v>
                      </c:pt>
                      <c:pt idx="3">
                        <c:v>2022</c:v>
                      </c:pt>
                    </c:strCache>
                  </c:strRef>
                </c:cat>
                <c:val>
                  <c:numRef>
                    <c:extLst>
                      <c:ext uri="{02D57815-91ED-43cb-92C2-25804820EDAC}">
                        <c15:formulaRef>
                          <c15:sqref>Binge!$D$5:$G$5</c15:sqref>
                        </c15:formulaRef>
                      </c:ext>
                    </c:extLst>
                    <c:numCache>
                      <c:formatCode>###0.0</c:formatCode>
                      <c:ptCount val="4"/>
                      <c:pt idx="0">
                        <c:v>63.99108138238573</c:v>
                      </c:pt>
                      <c:pt idx="1">
                        <c:v>72.747747747747752</c:v>
                      </c:pt>
                      <c:pt idx="2">
                        <c:v>73.305084745762713</c:v>
                      </c:pt>
                      <c:pt idx="3">
                        <c:v>75.510204081632651</c:v>
                      </c:pt>
                    </c:numCache>
                  </c:numRef>
                </c:val>
                <c:smooth val="0"/>
                <c:extLst>
                  <c:ext xmlns:c16="http://schemas.microsoft.com/office/drawing/2014/chart" uri="{C3380CC4-5D6E-409C-BE32-E72D297353CC}">
                    <c16:uniqueId val="{00000002-92F2-46E6-A7D4-7BF89421DDD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Binge!$A$7:$C$7</c15:sqref>
                        </c15:formulaRef>
                      </c:ext>
                    </c:extLst>
                    <c:strCache>
                      <c:ptCount val="3"/>
                      <c:pt idx="0">
                        <c:v>Garçons</c:v>
                      </c:pt>
                      <c:pt idx="1">
                        <c:v>15</c:v>
                      </c:pt>
                      <c:pt idx="2">
                        <c:v>Total (n)</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Binge!$D$4:$G$4</c15:sqref>
                        </c15:formulaRef>
                      </c:ext>
                    </c:extLst>
                    <c:strCache>
                      <c:ptCount val="4"/>
                      <c:pt idx="0">
                        <c:v>2010</c:v>
                      </c:pt>
                      <c:pt idx="1">
                        <c:v>2014</c:v>
                      </c:pt>
                      <c:pt idx="2">
                        <c:v>2018</c:v>
                      </c:pt>
                      <c:pt idx="3">
                        <c:v>2022</c:v>
                      </c:pt>
                    </c:strCache>
                  </c:strRef>
                </c:cat>
                <c:val>
                  <c:numRef>
                    <c:extLst xmlns:c15="http://schemas.microsoft.com/office/drawing/2012/chart">
                      <c:ext xmlns:c15="http://schemas.microsoft.com/office/drawing/2012/chart" uri="{02D57815-91ED-43cb-92C2-25804820EDAC}">
                        <c15:formulaRef>
                          <c15:sqref>Binge!$D$7:$G$7</c15:sqref>
                        </c15:formulaRef>
                      </c:ext>
                    </c:extLst>
                    <c:numCache>
                      <c:formatCode>###0</c:formatCode>
                      <c:ptCount val="4"/>
                      <c:pt idx="0">
                        <c:v>897</c:v>
                      </c:pt>
                      <c:pt idx="1">
                        <c:v>888</c:v>
                      </c:pt>
                      <c:pt idx="2">
                        <c:v>944</c:v>
                      </c:pt>
                      <c:pt idx="3">
                        <c:v>784</c:v>
                      </c:pt>
                    </c:numCache>
                  </c:numRef>
                </c:val>
                <c:smooth val="0"/>
                <c:extLst xmlns:c15="http://schemas.microsoft.com/office/drawing/2012/chart">
                  <c:ext xmlns:c16="http://schemas.microsoft.com/office/drawing/2014/chart" uri="{C3380CC4-5D6E-409C-BE32-E72D297353CC}">
                    <c16:uniqueId val="{00000003-92F2-46E6-A7D4-7BF89421DDD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Binge!$A$8:$C$8</c15:sqref>
                        </c15:formulaRef>
                      </c:ext>
                    </c:extLst>
                    <c:strCache>
                      <c:ptCount val="3"/>
                      <c:pt idx="0">
                        <c:v>Filles</c:v>
                      </c:pt>
                      <c:pt idx="1">
                        <c:v>15</c:v>
                      </c:pt>
                      <c:pt idx="2">
                        <c:v>jamais</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Binge!$D$4:$G$4</c15:sqref>
                        </c15:formulaRef>
                      </c:ext>
                    </c:extLst>
                    <c:strCache>
                      <c:ptCount val="4"/>
                      <c:pt idx="0">
                        <c:v>2010</c:v>
                      </c:pt>
                      <c:pt idx="1">
                        <c:v>2014</c:v>
                      </c:pt>
                      <c:pt idx="2">
                        <c:v>2018</c:v>
                      </c:pt>
                      <c:pt idx="3">
                        <c:v>2022</c:v>
                      </c:pt>
                    </c:strCache>
                  </c:strRef>
                </c:cat>
                <c:val>
                  <c:numRef>
                    <c:extLst xmlns:c15="http://schemas.microsoft.com/office/drawing/2012/chart">
                      <c:ext xmlns:c15="http://schemas.microsoft.com/office/drawing/2012/chart" uri="{02D57815-91ED-43cb-92C2-25804820EDAC}">
                        <c15:formulaRef>
                          <c15:sqref>Binge!$D$8:$G$8</c15:sqref>
                        </c15:formulaRef>
                      </c:ext>
                    </c:extLst>
                    <c:numCache>
                      <c:formatCode>###0.0</c:formatCode>
                      <c:ptCount val="4"/>
                      <c:pt idx="0">
                        <c:v>69.405405405405403</c:v>
                      </c:pt>
                      <c:pt idx="1">
                        <c:v>77.178899082568805</c:v>
                      </c:pt>
                      <c:pt idx="2">
                        <c:v>75.881057268722458</c:v>
                      </c:pt>
                      <c:pt idx="3">
                        <c:v>77.365269461077844</c:v>
                      </c:pt>
                    </c:numCache>
                  </c:numRef>
                </c:val>
                <c:smooth val="0"/>
                <c:extLst xmlns:c15="http://schemas.microsoft.com/office/drawing/2012/chart">
                  <c:ext xmlns:c16="http://schemas.microsoft.com/office/drawing/2014/chart" uri="{C3380CC4-5D6E-409C-BE32-E72D297353CC}">
                    <c16:uniqueId val="{00000004-92F2-46E6-A7D4-7BF89421DDD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Binge!$A$10:$C$10</c15:sqref>
                        </c15:formulaRef>
                      </c:ext>
                    </c:extLst>
                    <c:strCache>
                      <c:ptCount val="3"/>
                      <c:pt idx="0">
                        <c:v>Filles</c:v>
                      </c:pt>
                      <c:pt idx="1">
                        <c:v>15</c:v>
                      </c:pt>
                      <c:pt idx="2">
                        <c:v>Total (n)</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Binge!$D$4:$G$4</c15:sqref>
                        </c15:formulaRef>
                      </c:ext>
                    </c:extLst>
                    <c:strCache>
                      <c:ptCount val="4"/>
                      <c:pt idx="0">
                        <c:v>2010</c:v>
                      </c:pt>
                      <c:pt idx="1">
                        <c:v>2014</c:v>
                      </c:pt>
                      <c:pt idx="2">
                        <c:v>2018</c:v>
                      </c:pt>
                      <c:pt idx="3">
                        <c:v>2022</c:v>
                      </c:pt>
                    </c:strCache>
                  </c:strRef>
                </c:cat>
                <c:val>
                  <c:numRef>
                    <c:extLst xmlns:c15="http://schemas.microsoft.com/office/drawing/2012/chart">
                      <c:ext xmlns:c15="http://schemas.microsoft.com/office/drawing/2012/chart" uri="{02D57815-91ED-43cb-92C2-25804820EDAC}">
                        <c15:formulaRef>
                          <c15:sqref>Binge!$D$10:$G$10</c15:sqref>
                        </c15:formulaRef>
                      </c:ext>
                    </c:extLst>
                    <c:numCache>
                      <c:formatCode>###0</c:formatCode>
                      <c:ptCount val="4"/>
                      <c:pt idx="0">
                        <c:v>925</c:v>
                      </c:pt>
                      <c:pt idx="1">
                        <c:v>872</c:v>
                      </c:pt>
                      <c:pt idx="2">
                        <c:v>908</c:v>
                      </c:pt>
                      <c:pt idx="3">
                        <c:v>835</c:v>
                      </c:pt>
                    </c:numCache>
                  </c:numRef>
                </c:val>
                <c:smooth val="0"/>
                <c:extLst xmlns:c15="http://schemas.microsoft.com/office/drawing/2012/chart">
                  <c:ext xmlns:c16="http://schemas.microsoft.com/office/drawing/2014/chart" uri="{C3380CC4-5D6E-409C-BE32-E72D297353CC}">
                    <c16:uniqueId val="{00000005-92F2-46E6-A7D4-7BF89421DDD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Binge!$A$11:$C$11</c15:sqref>
                        </c15:formulaRef>
                      </c:ext>
                    </c:extLst>
                    <c:strCache>
                      <c:ptCount val="3"/>
                      <c:pt idx="0">
                        <c:v>Total</c:v>
                      </c:pt>
                      <c:pt idx="1">
                        <c:v>15</c:v>
                      </c:pt>
                      <c:pt idx="2">
                        <c:v>jamais</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Binge!$D$4:$G$4</c15:sqref>
                        </c15:formulaRef>
                      </c:ext>
                    </c:extLst>
                    <c:strCache>
                      <c:ptCount val="4"/>
                      <c:pt idx="0">
                        <c:v>2010</c:v>
                      </c:pt>
                      <c:pt idx="1">
                        <c:v>2014</c:v>
                      </c:pt>
                      <c:pt idx="2">
                        <c:v>2018</c:v>
                      </c:pt>
                      <c:pt idx="3">
                        <c:v>2022</c:v>
                      </c:pt>
                    </c:strCache>
                  </c:strRef>
                </c:cat>
                <c:val>
                  <c:numRef>
                    <c:extLst xmlns:c15="http://schemas.microsoft.com/office/drawing/2012/chart">
                      <c:ext xmlns:c15="http://schemas.microsoft.com/office/drawing/2012/chart" uri="{02D57815-91ED-43cb-92C2-25804820EDAC}">
                        <c15:formulaRef>
                          <c15:sqref>Binge!$D$11:$G$11</c15:sqref>
                        </c15:formulaRef>
                      </c:ext>
                    </c:extLst>
                    <c:numCache>
                      <c:formatCode>###0.0</c:formatCode>
                      <c:ptCount val="4"/>
                      <c:pt idx="0">
                        <c:v>66.739846322722286</c:v>
                      </c:pt>
                      <c:pt idx="1">
                        <c:v>74.943181818181813</c:v>
                      </c:pt>
                      <c:pt idx="2">
                        <c:v>74.568034557235421</c:v>
                      </c:pt>
                      <c:pt idx="3">
                        <c:v>76.466954910438545</c:v>
                      </c:pt>
                    </c:numCache>
                  </c:numRef>
                </c:val>
                <c:smooth val="0"/>
                <c:extLst xmlns:c15="http://schemas.microsoft.com/office/drawing/2012/chart">
                  <c:ext xmlns:c16="http://schemas.microsoft.com/office/drawing/2014/chart" uri="{C3380CC4-5D6E-409C-BE32-E72D297353CC}">
                    <c16:uniqueId val="{00000006-92F2-46E6-A7D4-7BF89421DDD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Binge!$A$12:$C$12</c15:sqref>
                        </c15:formulaRef>
                      </c:ext>
                    </c:extLst>
                    <c:strCache>
                      <c:ptCount val="3"/>
                      <c:pt idx="0">
                        <c:v>Total</c:v>
                      </c:pt>
                      <c:pt idx="1">
                        <c:v>15</c:v>
                      </c:pt>
                      <c:pt idx="2">
                        <c:v>au moins une fois</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Binge!$D$4:$G$4</c15:sqref>
                        </c15:formulaRef>
                      </c:ext>
                    </c:extLst>
                    <c:strCache>
                      <c:ptCount val="4"/>
                      <c:pt idx="0">
                        <c:v>2010</c:v>
                      </c:pt>
                      <c:pt idx="1">
                        <c:v>2014</c:v>
                      </c:pt>
                      <c:pt idx="2">
                        <c:v>2018</c:v>
                      </c:pt>
                      <c:pt idx="3">
                        <c:v>2022</c:v>
                      </c:pt>
                    </c:strCache>
                  </c:strRef>
                </c:cat>
                <c:val>
                  <c:numRef>
                    <c:extLst xmlns:c15="http://schemas.microsoft.com/office/drawing/2012/chart">
                      <c:ext xmlns:c15="http://schemas.microsoft.com/office/drawing/2012/chart" uri="{02D57815-91ED-43cb-92C2-25804820EDAC}">
                        <c15:formulaRef>
                          <c15:sqref>Binge!$D$12:$G$12</c15:sqref>
                        </c15:formulaRef>
                      </c:ext>
                    </c:extLst>
                    <c:numCache>
                      <c:formatCode>###0.0</c:formatCode>
                      <c:ptCount val="4"/>
                      <c:pt idx="0">
                        <c:v>33.260153677277714</c:v>
                      </c:pt>
                      <c:pt idx="1">
                        <c:v>25.05681818181818</c:v>
                      </c:pt>
                      <c:pt idx="2">
                        <c:v>25.431965442764582</c:v>
                      </c:pt>
                      <c:pt idx="3">
                        <c:v>23.533045089561458</c:v>
                      </c:pt>
                    </c:numCache>
                  </c:numRef>
                </c:val>
                <c:smooth val="0"/>
                <c:extLst xmlns:c15="http://schemas.microsoft.com/office/drawing/2012/chart">
                  <c:ext xmlns:c16="http://schemas.microsoft.com/office/drawing/2014/chart" uri="{C3380CC4-5D6E-409C-BE32-E72D297353CC}">
                    <c16:uniqueId val="{00000007-92F2-46E6-A7D4-7BF89421DDD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Binge!$A$13:$C$13</c15:sqref>
                        </c15:formulaRef>
                      </c:ext>
                    </c:extLst>
                    <c:strCache>
                      <c:ptCount val="3"/>
                      <c:pt idx="0">
                        <c:v>Total</c:v>
                      </c:pt>
                      <c:pt idx="1">
                        <c:v>15</c:v>
                      </c:pt>
                      <c:pt idx="2">
                        <c:v>Total (n)</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Binge!$D$4:$G$4</c15:sqref>
                        </c15:formulaRef>
                      </c:ext>
                    </c:extLst>
                    <c:strCache>
                      <c:ptCount val="4"/>
                      <c:pt idx="0">
                        <c:v>2010</c:v>
                      </c:pt>
                      <c:pt idx="1">
                        <c:v>2014</c:v>
                      </c:pt>
                      <c:pt idx="2">
                        <c:v>2018</c:v>
                      </c:pt>
                      <c:pt idx="3">
                        <c:v>2022</c:v>
                      </c:pt>
                    </c:strCache>
                  </c:strRef>
                </c:cat>
                <c:val>
                  <c:numRef>
                    <c:extLst xmlns:c15="http://schemas.microsoft.com/office/drawing/2012/chart">
                      <c:ext xmlns:c15="http://schemas.microsoft.com/office/drawing/2012/chart" uri="{02D57815-91ED-43cb-92C2-25804820EDAC}">
                        <c15:formulaRef>
                          <c15:sqref>Binge!$D$13:$G$13</c15:sqref>
                        </c15:formulaRef>
                      </c:ext>
                    </c:extLst>
                    <c:numCache>
                      <c:formatCode>###0</c:formatCode>
                      <c:ptCount val="4"/>
                      <c:pt idx="0">
                        <c:v>1822</c:v>
                      </c:pt>
                      <c:pt idx="1">
                        <c:v>1760</c:v>
                      </c:pt>
                      <c:pt idx="2">
                        <c:v>1852</c:v>
                      </c:pt>
                      <c:pt idx="3">
                        <c:v>1619</c:v>
                      </c:pt>
                    </c:numCache>
                  </c:numRef>
                </c:val>
                <c:smooth val="0"/>
                <c:extLst xmlns:c15="http://schemas.microsoft.com/office/drawing/2012/chart">
                  <c:ext xmlns:c16="http://schemas.microsoft.com/office/drawing/2014/chart" uri="{C3380CC4-5D6E-409C-BE32-E72D297353CC}">
                    <c16:uniqueId val="{00000008-92F2-46E6-A7D4-7BF89421DDDE}"/>
                  </c:ext>
                </c:extLst>
              </c15:ser>
            </c15:filteredLineSeries>
          </c:ext>
        </c:extLst>
      </c:lineChart>
      <c:catAx>
        <c:axId val="190215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902101760"/>
        <c:crosses val="autoZero"/>
        <c:auto val="1"/>
        <c:lblAlgn val="ctr"/>
        <c:lblOffset val="100"/>
        <c:noMultiLvlLbl val="0"/>
      </c:catAx>
      <c:valAx>
        <c:axId val="1902101760"/>
        <c:scaling>
          <c:orientation val="minMax"/>
          <c:max val="60"/>
        </c:scaling>
        <c:delete val="0"/>
        <c:axPos val="l"/>
        <c:majorGridlines>
          <c:spPr>
            <a:ln w="9525" cap="flat" cmpd="sng" algn="ctr">
              <a:solidFill>
                <a:schemeClr val="bg1">
                  <a:lumMod val="95000"/>
                </a:schemeClr>
              </a:solidFill>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CH" sz="1600" dirty="0"/>
                  <a:t>%</a:t>
                </a:r>
              </a:p>
            </c:rich>
          </c:tx>
          <c:layout>
            <c:manualLayout>
              <c:xMode val="edge"/>
              <c:yMode val="edge"/>
              <c:x val="3.4507035450167374E-2"/>
              <c:y val="0.37490186615186616"/>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902151680"/>
        <c:crosses val="autoZero"/>
        <c:crossBetween val="between"/>
        <c:majorUnit val="10"/>
      </c:valAx>
      <c:dTable>
        <c:showHorzBorder val="0"/>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Garçons 11 ans</c:v>
          </c:tx>
          <c:spPr>
            <a:ln w="22225" cap="rnd">
              <a:noFill/>
              <a:round/>
            </a:ln>
            <a:effectLst/>
          </c:spPr>
          <c:marker>
            <c:symbol val="none"/>
          </c:marker>
          <c:cat>
            <c:numRef>
              <c:f>'cig30d14 (3)'!$N$5:$R$5</c:f>
              <c:numCache>
                <c:formatCode>General</c:formatCode>
                <c:ptCount val="5"/>
                <c:pt idx="0">
                  <c:v>2006</c:v>
                </c:pt>
                <c:pt idx="1">
                  <c:v>2010</c:v>
                </c:pt>
                <c:pt idx="2">
                  <c:v>2014</c:v>
                </c:pt>
                <c:pt idx="3">
                  <c:v>2018</c:v>
                </c:pt>
                <c:pt idx="4">
                  <c:v>2022</c:v>
                </c:pt>
              </c:numCache>
            </c:numRef>
          </c:cat>
          <c:val>
            <c:numRef>
              <c:f>'cig30d14 (3)'!$N$6:$R$6</c:f>
              <c:numCache>
                <c:formatCode>###0.0</c:formatCode>
                <c:ptCount val="5"/>
                <c:pt idx="0">
                  <c:v>3.2768361581920904</c:v>
                </c:pt>
                <c:pt idx="1">
                  <c:v>3.4482758620689653</c:v>
                </c:pt>
                <c:pt idx="2">
                  <c:v>1.6279069767441861</c:v>
                </c:pt>
                <c:pt idx="3">
                  <c:v>1.2646793134598013</c:v>
                </c:pt>
                <c:pt idx="4">
                  <c:v>2.2274325908558033</c:v>
                </c:pt>
              </c:numCache>
            </c:numRef>
          </c:val>
          <c:smooth val="0"/>
          <c:extLst>
            <c:ext xmlns:c16="http://schemas.microsoft.com/office/drawing/2014/chart" uri="{C3380CC4-5D6E-409C-BE32-E72D297353CC}">
              <c16:uniqueId val="{00000000-466A-44A6-9903-C52F61EBFCF6}"/>
            </c:ext>
          </c:extLst>
        </c:ser>
        <c:ser>
          <c:idx val="1"/>
          <c:order val="1"/>
          <c:tx>
            <c:v>Garçons 13 ans</c:v>
          </c:tx>
          <c:spPr>
            <a:ln w="19050" cap="rnd">
              <a:noFill/>
              <a:round/>
            </a:ln>
            <a:effectLst/>
          </c:spPr>
          <c:marker>
            <c:symbol val="none"/>
          </c:marker>
          <c:cat>
            <c:numRef>
              <c:f>'cig30d14 (3)'!$N$5:$R$5</c:f>
              <c:numCache>
                <c:formatCode>General</c:formatCode>
                <c:ptCount val="5"/>
                <c:pt idx="0">
                  <c:v>2006</c:v>
                </c:pt>
                <c:pt idx="1">
                  <c:v>2010</c:v>
                </c:pt>
                <c:pt idx="2">
                  <c:v>2014</c:v>
                </c:pt>
                <c:pt idx="3">
                  <c:v>2018</c:v>
                </c:pt>
                <c:pt idx="4">
                  <c:v>2022</c:v>
                </c:pt>
              </c:numCache>
            </c:numRef>
          </c:cat>
          <c:val>
            <c:numRef>
              <c:f>'cig30d14 (3)'!$N$7:$R$7</c:f>
              <c:numCache>
                <c:formatCode>###0.0</c:formatCode>
                <c:ptCount val="5"/>
                <c:pt idx="0">
                  <c:v>10.384615384615385</c:v>
                </c:pt>
                <c:pt idx="1">
                  <c:v>13.387978142076504</c:v>
                </c:pt>
                <c:pt idx="2">
                  <c:v>6.1183550651955869</c:v>
                </c:pt>
                <c:pt idx="3">
                  <c:v>3.4934497816593884</c:v>
                </c:pt>
                <c:pt idx="4">
                  <c:v>6.0671722643553627</c:v>
                </c:pt>
              </c:numCache>
            </c:numRef>
          </c:val>
          <c:smooth val="0"/>
          <c:extLst>
            <c:ext xmlns:c16="http://schemas.microsoft.com/office/drawing/2014/chart" uri="{C3380CC4-5D6E-409C-BE32-E72D297353CC}">
              <c16:uniqueId val="{00000001-466A-44A6-9903-C52F61EBFCF6}"/>
            </c:ext>
          </c:extLst>
        </c:ser>
        <c:ser>
          <c:idx val="2"/>
          <c:order val="2"/>
          <c:tx>
            <c:v>Garçons 15 ans</c:v>
          </c:tx>
          <c:spPr>
            <a:ln w="28575" cap="rnd">
              <a:solidFill>
                <a:srgbClr val="0070C0"/>
              </a:solidFill>
              <a:round/>
            </a:ln>
            <a:effectLst/>
          </c:spPr>
          <c:marker>
            <c:symbol val="none"/>
          </c:marker>
          <c:cat>
            <c:numRef>
              <c:f>'cig30d14 (3)'!$N$5:$R$5</c:f>
              <c:numCache>
                <c:formatCode>General</c:formatCode>
                <c:ptCount val="5"/>
                <c:pt idx="0">
                  <c:v>2006</c:v>
                </c:pt>
                <c:pt idx="1">
                  <c:v>2010</c:v>
                </c:pt>
                <c:pt idx="2">
                  <c:v>2014</c:v>
                </c:pt>
                <c:pt idx="3">
                  <c:v>2018</c:v>
                </c:pt>
                <c:pt idx="4">
                  <c:v>2022</c:v>
                </c:pt>
              </c:numCache>
            </c:numRef>
          </c:cat>
          <c:val>
            <c:numRef>
              <c:f>'cig30d14 (3)'!$N$8:$R$8</c:f>
              <c:numCache>
                <c:formatCode>###0.0</c:formatCode>
                <c:ptCount val="5"/>
                <c:pt idx="0">
                  <c:v>25.350467289719624</c:v>
                </c:pt>
                <c:pt idx="1">
                  <c:v>33.297644539614559</c:v>
                </c:pt>
                <c:pt idx="2">
                  <c:v>18.990120746432492</c:v>
                </c:pt>
                <c:pt idx="3">
                  <c:v>16.598778004073321</c:v>
                </c:pt>
                <c:pt idx="4">
                  <c:v>14.443084455324357</c:v>
                </c:pt>
              </c:numCache>
            </c:numRef>
          </c:val>
          <c:smooth val="0"/>
          <c:extLst>
            <c:ext xmlns:c16="http://schemas.microsoft.com/office/drawing/2014/chart" uri="{C3380CC4-5D6E-409C-BE32-E72D297353CC}">
              <c16:uniqueId val="{00000002-466A-44A6-9903-C52F61EBFCF6}"/>
            </c:ext>
          </c:extLst>
        </c:ser>
        <c:ser>
          <c:idx val="3"/>
          <c:order val="3"/>
          <c:tx>
            <c:v>Filles 11 ans</c:v>
          </c:tx>
          <c:spPr>
            <a:ln w="22225" cap="rnd">
              <a:noFill/>
              <a:round/>
            </a:ln>
            <a:effectLst/>
          </c:spPr>
          <c:marker>
            <c:symbol val="none"/>
          </c:marker>
          <c:cat>
            <c:numRef>
              <c:f>'cig30d14 (3)'!$N$5:$R$5</c:f>
              <c:numCache>
                <c:formatCode>General</c:formatCode>
                <c:ptCount val="5"/>
                <c:pt idx="0">
                  <c:v>2006</c:v>
                </c:pt>
                <c:pt idx="1">
                  <c:v>2010</c:v>
                </c:pt>
                <c:pt idx="2">
                  <c:v>2014</c:v>
                </c:pt>
                <c:pt idx="3">
                  <c:v>2018</c:v>
                </c:pt>
                <c:pt idx="4">
                  <c:v>2022</c:v>
                </c:pt>
              </c:numCache>
            </c:numRef>
          </c:cat>
          <c:val>
            <c:numRef>
              <c:f>'cig30d14 (3)'!$N$9:$R$9</c:f>
              <c:numCache>
                <c:formatCode>###0.0</c:formatCode>
                <c:ptCount val="5"/>
                <c:pt idx="0">
                  <c:v>2.6682134570765661</c:v>
                </c:pt>
                <c:pt idx="1">
                  <c:v>1.3398294762484775</c:v>
                </c:pt>
                <c:pt idx="2">
                  <c:v>0.67873303167420818</c:v>
                </c:pt>
                <c:pt idx="3">
                  <c:v>0.36297640653357532</c:v>
                </c:pt>
                <c:pt idx="4">
                  <c:v>0.74626865671641784</c:v>
                </c:pt>
              </c:numCache>
            </c:numRef>
          </c:val>
          <c:smooth val="0"/>
          <c:extLst>
            <c:ext xmlns:c16="http://schemas.microsoft.com/office/drawing/2014/chart" uri="{C3380CC4-5D6E-409C-BE32-E72D297353CC}">
              <c16:uniqueId val="{00000003-466A-44A6-9903-C52F61EBFCF6}"/>
            </c:ext>
          </c:extLst>
        </c:ser>
        <c:ser>
          <c:idx val="4"/>
          <c:order val="4"/>
          <c:tx>
            <c:v>Filles 13 ans</c:v>
          </c:tx>
          <c:spPr>
            <a:ln w="19050" cap="rnd">
              <a:noFill/>
              <a:round/>
            </a:ln>
            <a:effectLst/>
          </c:spPr>
          <c:marker>
            <c:symbol val="none"/>
          </c:marker>
          <c:cat>
            <c:numRef>
              <c:f>'cig30d14 (3)'!$N$5:$R$5</c:f>
              <c:numCache>
                <c:formatCode>General</c:formatCode>
                <c:ptCount val="5"/>
                <c:pt idx="0">
                  <c:v>2006</c:v>
                </c:pt>
                <c:pt idx="1">
                  <c:v>2010</c:v>
                </c:pt>
                <c:pt idx="2">
                  <c:v>2014</c:v>
                </c:pt>
                <c:pt idx="3">
                  <c:v>2018</c:v>
                </c:pt>
                <c:pt idx="4">
                  <c:v>2022</c:v>
                </c:pt>
              </c:numCache>
            </c:numRef>
          </c:cat>
          <c:val>
            <c:numRef>
              <c:f>'cig30d14 (3)'!$N$10:$R$10</c:f>
              <c:numCache>
                <c:formatCode>###0.0</c:formatCode>
                <c:ptCount val="5"/>
                <c:pt idx="0">
                  <c:v>8.7751371115173669</c:v>
                </c:pt>
                <c:pt idx="1">
                  <c:v>10.251798561151078</c:v>
                </c:pt>
                <c:pt idx="2">
                  <c:v>5.2093023255813957</c:v>
                </c:pt>
                <c:pt idx="3">
                  <c:v>2.9184549356223175</c:v>
                </c:pt>
                <c:pt idx="4">
                  <c:v>6.132542037586548</c:v>
                </c:pt>
              </c:numCache>
            </c:numRef>
          </c:val>
          <c:smooth val="0"/>
          <c:extLst>
            <c:ext xmlns:c16="http://schemas.microsoft.com/office/drawing/2014/chart" uri="{C3380CC4-5D6E-409C-BE32-E72D297353CC}">
              <c16:uniqueId val="{00000004-466A-44A6-9903-C52F61EBFCF6}"/>
            </c:ext>
          </c:extLst>
        </c:ser>
        <c:ser>
          <c:idx val="5"/>
          <c:order val="5"/>
          <c:tx>
            <c:v>Filles 15 ans</c:v>
          </c:tx>
          <c:spPr>
            <a:ln w="28575" cap="rnd">
              <a:solidFill>
                <a:srgbClr val="F79646">
                  <a:lumMod val="75000"/>
                </a:srgbClr>
              </a:solidFill>
              <a:round/>
            </a:ln>
            <a:effectLst/>
          </c:spPr>
          <c:marker>
            <c:symbol val="none"/>
          </c:marker>
          <c:cat>
            <c:numRef>
              <c:f>'cig30d14 (3)'!$N$5:$R$5</c:f>
              <c:numCache>
                <c:formatCode>General</c:formatCode>
                <c:ptCount val="5"/>
                <c:pt idx="0">
                  <c:v>2006</c:v>
                </c:pt>
                <c:pt idx="1">
                  <c:v>2010</c:v>
                </c:pt>
                <c:pt idx="2">
                  <c:v>2014</c:v>
                </c:pt>
                <c:pt idx="3">
                  <c:v>2018</c:v>
                </c:pt>
                <c:pt idx="4">
                  <c:v>2022</c:v>
                </c:pt>
              </c:numCache>
            </c:numRef>
          </c:cat>
          <c:val>
            <c:numRef>
              <c:f>'cig30d14 (3)'!$N$11:$R$11</c:f>
              <c:numCache>
                <c:formatCode>###0.0</c:formatCode>
                <c:ptCount val="5"/>
                <c:pt idx="0">
                  <c:v>26.618705035971225</c:v>
                </c:pt>
                <c:pt idx="1">
                  <c:v>26.507276507276504</c:v>
                </c:pt>
                <c:pt idx="2">
                  <c:v>18.253968253968253</c:v>
                </c:pt>
                <c:pt idx="3">
                  <c:v>15.18987341772152</c:v>
                </c:pt>
                <c:pt idx="4">
                  <c:v>16.628440366972477</c:v>
                </c:pt>
              </c:numCache>
            </c:numRef>
          </c:val>
          <c:smooth val="0"/>
          <c:extLst>
            <c:ext xmlns:c16="http://schemas.microsoft.com/office/drawing/2014/chart" uri="{C3380CC4-5D6E-409C-BE32-E72D297353CC}">
              <c16:uniqueId val="{00000005-466A-44A6-9903-C52F61EBFCF6}"/>
            </c:ext>
          </c:extLst>
        </c:ser>
        <c:dLbls>
          <c:showLegendKey val="0"/>
          <c:showVal val="0"/>
          <c:showCatName val="0"/>
          <c:showSerName val="0"/>
          <c:showPercent val="0"/>
          <c:showBubbleSize val="0"/>
        </c:dLbls>
        <c:smooth val="0"/>
        <c:axId val="605152767"/>
        <c:axId val="605157343"/>
      </c:lineChart>
      <c:catAx>
        <c:axId val="60515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605157343"/>
        <c:crosses val="autoZero"/>
        <c:auto val="1"/>
        <c:lblAlgn val="ctr"/>
        <c:lblOffset val="100"/>
        <c:noMultiLvlLbl val="0"/>
      </c:catAx>
      <c:valAx>
        <c:axId val="605157343"/>
        <c:scaling>
          <c:orientation val="minMax"/>
          <c:max val="60"/>
        </c:scaling>
        <c:delete val="0"/>
        <c:axPos val="l"/>
        <c:majorGridlines>
          <c:spPr>
            <a:ln w="9525" cap="flat" cmpd="sng" algn="ctr">
              <a:solidFill>
                <a:schemeClr val="bg1">
                  <a:lumMod val="95000"/>
                </a:schemeClr>
              </a:solidFill>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CH" sz="1600" dirty="0"/>
                  <a:t>%</a:t>
                </a:r>
              </a:p>
            </c:rich>
          </c:tx>
          <c:layout>
            <c:manualLayout>
              <c:xMode val="edge"/>
              <c:yMode val="edge"/>
              <c:x val="4.1601153039832285E-2"/>
              <c:y val="0.29363812233870562"/>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605152767"/>
        <c:crosses val="autoZero"/>
        <c:crossBetween val="between"/>
        <c:majorUnit val="10"/>
      </c:valAx>
      <c:dTable>
        <c:showHorzBorder val="0"/>
        <c:showVertBorder val="1"/>
        <c:showOutline val="1"/>
        <c:showKeys val="1"/>
        <c:spPr>
          <a:noFill/>
          <a:ln w="9525" cap="flat" cmpd="sng" algn="ctr">
            <a:solidFill>
              <a:schemeClr val="bg1">
                <a:lumMod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Garçons 11 ans</c:v>
          </c:tx>
          <c:spPr>
            <a:ln w="28575" cap="rnd">
              <a:solidFill>
                <a:srgbClr val="C6D9F1"/>
              </a:solidFill>
              <a:round/>
            </a:ln>
            <a:effectLst/>
          </c:spPr>
          <c:marker>
            <c:symbol val="none"/>
          </c:marker>
          <c:cat>
            <c:numRef>
              <c:f>cig30d14!$N$5:$R$5</c:f>
              <c:numCache>
                <c:formatCode>General</c:formatCode>
                <c:ptCount val="5"/>
                <c:pt idx="0">
                  <c:v>2006</c:v>
                </c:pt>
                <c:pt idx="1">
                  <c:v>2010</c:v>
                </c:pt>
                <c:pt idx="2">
                  <c:v>2014</c:v>
                </c:pt>
                <c:pt idx="3">
                  <c:v>2018</c:v>
                </c:pt>
                <c:pt idx="4">
                  <c:v>2022</c:v>
                </c:pt>
              </c:numCache>
            </c:numRef>
          </c:cat>
          <c:val>
            <c:numRef>
              <c:f>cig30d14!$N$6:$R$6</c:f>
              <c:numCache>
                <c:formatCode>###0.0</c:formatCode>
                <c:ptCount val="5"/>
                <c:pt idx="0">
                  <c:v>3.2768361581920904</c:v>
                </c:pt>
                <c:pt idx="1">
                  <c:v>3.4482758620689653</c:v>
                </c:pt>
                <c:pt idx="2">
                  <c:v>1.6279069767441861</c:v>
                </c:pt>
                <c:pt idx="3">
                  <c:v>1.2646793134598013</c:v>
                </c:pt>
                <c:pt idx="4">
                  <c:v>2.2274325908558033</c:v>
                </c:pt>
              </c:numCache>
            </c:numRef>
          </c:val>
          <c:smooth val="0"/>
          <c:extLst>
            <c:ext xmlns:c16="http://schemas.microsoft.com/office/drawing/2014/chart" uri="{C3380CC4-5D6E-409C-BE32-E72D297353CC}">
              <c16:uniqueId val="{00000000-E488-4AE3-A1EA-0BD0DFBB4DB6}"/>
            </c:ext>
          </c:extLst>
        </c:ser>
        <c:ser>
          <c:idx val="1"/>
          <c:order val="1"/>
          <c:tx>
            <c:v>Garçons 13 ans</c:v>
          </c:tx>
          <c:spPr>
            <a:ln w="28575" cap="rnd">
              <a:solidFill>
                <a:srgbClr val="00B0F0"/>
              </a:solidFill>
              <a:round/>
            </a:ln>
            <a:effectLst/>
          </c:spPr>
          <c:marker>
            <c:symbol val="none"/>
          </c:marker>
          <c:cat>
            <c:numRef>
              <c:f>cig30d14!$N$5:$R$5</c:f>
              <c:numCache>
                <c:formatCode>General</c:formatCode>
                <c:ptCount val="5"/>
                <c:pt idx="0">
                  <c:v>2006</c:v>
                </c:pt>
                <c:pt idx="1">
                  <c:v>2010</c:v>
                </c:pt>
                <c:pt idx="2">
                  <c:v>2014</c:v>
                </c:pt>
                <c:pt idx="3">
                  <c:v>2018</c:v>
                </c:pt>
                <c:pt idx="4">
                  <c:v>2022</c:v>
                </c:pt>
              </c:numCache>
            </c:numRef>
          </c:cat>
          <c:val>
            <c:numRef>
              <c:f>cig30d14!$N$7:$R$7</c:f>
              <c:numCache>
                <c:formatCode>###0.0</c:formatCode>
                <c:ptCount val="5"/>
                <c:pt idx="0">
                  <c:v>10.384615384615385</c:v>
                </c:pt>
                <c:pt idx="1">
                  <c:v>13.387978142076504</c:v>
                </c:pt>
                <c:pt idx="2">
                  <c:v>6.1183550651955869</c:v>
                </c:pt>
                <c:pt idx="3">
                  <c:v>3.4934497816593884</c:v>
                </c:pt>
                <c:pt idx="4">
                  <c:v>6.0671722643553627</c:v>
                </c:pt>
              </c:numCache>
            </c:numRef>
          </c:val>
          <c:smooth val="0"/>
          <c:extLst>
            <c:ext xmlns:c16="http://schemas.microsoft.com/office/drawing/2014/chart" uri="{C3380CC4-5D6E-409C-BE32-E72D297353CC}">
              <c16:uniqueId val="{00000001-E488-4AE3-A1EA-0BD0DFBB4DB6}"/>
            </c:ext>
          </c:extLst>
        </c:ser>
        <c:ser>
          <c:idx val="2"/>
          <c:order val="2"/>
          <c:tx>
            <c:v>Garçons 15 ans</c:v>
          </c:tx>
          <c:spPr>
            <a:ln w="28575" cap="rnd">
              <a:solidFill>
                <a:srgbClr val="0070C0"/>
              </a:solidFill>
              <a:round/>
            </a:ln>
            <a:effectLst/>
          </c:spPr>
          <c:marker>
            <c:symbol val="none"/>
          </c:marker>
          <c:cat>
            <c:numRef>
              <c:f>cig30d14!$N$5:$R$5</c:f>
              <c:numCache>
                <c:formatCode>General</c:formatCode>
                <c:ptCount val="5"/>
                <c:pt idx="0">
                  <c:v>2006</c:v>
                </c:pt>
                <c:pt idx="1">
                  <c:v>2010</c:v>
                </c:pt>
                <c:pt idx="2">
                  <c:v>2014</c:v>
                </c:pt>
                <c:pt idx="3">
                  <c:v>2018</c:v>
                </c:pt>
                <c:pt idx="4">
                  <c:v>2022</c:v>
                </c:pt>
              </c:numCache>
            </c:numRef>
          </c:cat>
          <c:val>
            <c:numRef>
              <c:f>cig30d14!$N$8:$R$8</c:f>
              <c:numCache>
                <c:formatCode>###0.0</c:formatCode>
                <c:ptCount val="5"/>
                <c:pt idx="0">
                  <c:v>25.350467289719624</c:v>
                </c:pt>
                <c:pt idx="1">
                  <c:v>33.297644539614559</c:v>
                </c:pt>
                <c:pt idx="2">
                  <c:v>18.990120746432492</c:v>
                </c:pt>
                <c:pt idx="3">
                  <c:v>16.598778004073321</c:v>
                </c:pt>
                <c:pt idx="4">
                  <c:v>14.443084455324357</c:v>
                </c:pt>
              </c:numCache>
            </c:numRef>
          </c:val>
          <c:smooth val="0"/>
          <c:extLst>
            <c:ext xmlns:c16="http://schemas.microsoft.com/office/drawing/2014/chart" uri="{C3380CC4-5D6E-409C-BE32-E72D297353CC}">
              <c16:uniqueId val="{00000002-E488-4AE3-A1EA-0BD0DFBB4DB6}"/>
            </c:ext>
          </c:extLst>
        </c:ser>
        <c:ser>
          <c:idx val="3"/>
          <c:order val="3"/>
          <c:tx>
            <c:v>Filles 11 ans</c:v>
          </c:tx>
          <c:spPr>
            <a:ln w="28575" cap="rnd">
              <a:solidFill>
                <a:srgbClr val="FAC090"/>
              </a:solidFill>
              <a:round/>
            </a:ln>
            <a:effectLst/>
          </c:spPr>
          <c:marker>
            <c:symbol val="none"/>
          </c:marker>
          <c:cat>
            <c:numRef>
              <c:f>cig30d14!$N$5:$R$5</c:f>
              <c:numCache>
                <c:formatCode>General</c:formatCode>
                <c:ptCount val="5"/>
                <c:pt idx="0">
                  <c:v>2006</c:v>
                </c:pt>
                <c:pt idx="1">
                  <c:v>2010</c:v>
                </c:pt>
                <c:pt idx="2">
                  <c:v>2014</c:v>
                </c:pt>
                <c:pt idx="3">
                  <c:v>2018</c:v>
                </c:pt>
                <c:pt idx="4">
                  <c:v>2022</c:v>
                </c:pt>
              </c:numCache>
            </c:numRef>
          </c:cat>
          <c:val>
            <c:numRef>
              <c:f>cig30d14!$N$9:$R$9</c:f>
              <c:numCache>
                <c:formatCode>###0.0</c:formatCode>
                <c:ptCount val="5"/>
                <c:pt idx="0">
                  <c:v>2.6682134570765661</c:v>
                </c:pt>
                <c:pt idx="1">
                  <c:v>1.3398294762484775</c:v>
                </c:pt>
                <c:pt idx="2">
                  <c:v>0.67873303167420818</c:v>
                </c:pt>
                <c:pt idx="3">
                  <c:v>0.36297640653357532</c:v>
                </c:pt>
                <c:pt idx="4">
                  <c:v>0.74626865671641784</c:v>
                </c:pt>
              </c:numCache>
            </c:numRef>
          </c:val>
          <c:smooth val="0"/>
          <c:extLst>
            <c:ext xmlns:c16="http://schemas.microsoft.com/office/drawing/2014/chart" uri="{C3380CC4-5D6E-409C-BE32-E72D297353CC}">
              <c16:uniqueId val="{00000003-E488-4AE3-A1EA-0BD0DFBB4DB6}"/>
            </c:ext>
          </c:extLst>
        </c:ser>
        <c:ser>
          <c:idx val="4"/>
          <c:order val="4"/>
          <c:tx>
            <c:v>Filles 13 ans</c:v>
          </c:tx>
          <c:spPr>
            <a:ln w="28575" cap="rnd">
              <a:solidFill>
                <a:srgbClr val="F79646"/>
              </a:solidFill>
              <a:round/>
            </a:ln>
            <a:effectLst/>
          </c:spPr>
          <c:marker>
            <c:symbol val="none"/>
          </c:marker>
          <c:cat>
            <c:numRef>
              <c:f>cig30d14!$N$5:$R$5</c:f>
              <c:numCache>
                <c:formatCode>General</c:formatCode>
                <c:ptCount val="5"/>
                <c:pt idx="0">
                  <c:v>2006</c:v>
                </c:pt>
                <c:pt idx="1">
                  <c:v>2010</c:v>
                </c:pt>
                <c:pt idx="2">
                  <c:v>2014</c:v>
                </c:pt>
                <c:pt idx="3">
                  <c:v>2018</c:v>
                </c:pt>
                <c:pt idx="4">
                  <c:v>2022</c:v>
                </c:pt>
              </c:numCache>
            </c:numRef>
          </c:cat>
          <c:val>
            <c:numRef>
              <c:f>cig30d14!$N$10:$R$10</c:f>
              <c:numCache>
                <c:formatCode>###0.0</c:formatCode>
                <c:ptCount val="5"/>
                <c:pt idx="0">
                  <c:v>8.7751371115173669</c:v>
                </c:pt>
                <c:pt idx="1">
                  <c:v>10.251798561151078</c:v>
                </c:pt>
                <c:pt idx="2">
                  <c:v>5.2093023255813957</c:v>
                </c:pt>
                <c:pt idx="3">
                  <c:v>2.9184549356223175</c:v>
                </c:pt>
                <c:pt idx="4">
                  <c:v>6.132542037586548</c:v>
                </c:pt>
              </c:numCache>
            </c:numRef>
          </c:val>
          <c:smooth val="0"/>
          <c:extLst>
            <c:ext xmlns:c16="http://schemas.microsoft.com/office/drawing/2014/chart" uri="{C3380CC4-5D6E-409C-BE32-E72D297353CC}">
              <c16:uniqueId val="{00000004-E488-4AE3-A1EA-0BD0DFBB4DB6}"/>
            </c:ext>
          </c:extLst>
        </c:ser>
        <c:ser>
          <c:idx val="5"/>
          <c:order val="5"/>
          <c:tx>
            <c:v>Filles 15 ans</c:v>
          </c:tx>
          <c:spPr>
            <a:ln w="28575" cap="rnd">
              <a:solidFill>
                <a:srgbClr val="F79646">
                  <a:lumMod val="75000"/>
                </a:srgbClr>
              </a:solidFill>
              <a:round/>
            </a:ln>
            <a:effectLst/>
          </c:spPr>
          <c:marker>
            <c:symbol val="none"/>
          </c:marker>
          <c:cat>
            <c:numRef>
              <c:f>cig30d14!$N$5:$R$5</c:f>
              <c:numCache>
                <c:formatCode>General</c:formatCode>
                <c:ptCount val="5"/>
                <c:pt idx="0">
                  <c:v>2006</c:v>
                </c:pt>
                <c:pt idx="1">
                  <c:v>2010</c:v>
                </c:pt>
                <c:pt idx="2">
                  <c:v>2014</c:v>
                </c:pt>
                <c:pt idx="3">
                  <c:v>2018</c:v>
                </c:pt>
                <c:pt idx="4">
                  <c:v>2022</c:v>
                </c:pt>
              </c:numCache>
            </c:numRef>
          </c:cat>
          <c:val>
            <c:numRef>
              <c:f>cig30d14!$N$11:$R$11</c:f>
              <c:numCache>
                <c:formatCode>###0.0</c:formatCode>
                <c:ptCount val="5"/>
                <c:pt idx="0">
                  <c:v>26.618705035971225</c:v>
                </c:pt>
                <c:pt idx="1">
                  <c:v>26.507276507276504</c:v>
                </c:pt>
                <c:pt idx="2">
                  <c:v>18.253968253968253</c:v>
                </c:pt>
                <c:pt idx="3">
                  <c:v>15.18987341772152</c:v>
                </c:pt>
                <c:pt idx="4">
                  <c:v>16.628440366972477</c:v>
                </c:pt>
              </c:numCache>
            </c:numRef>
          </c:val>
          <c:smooth val="0"/>
          <c:extLst>
            <c:ext xmlns:c16="http://schemas.microsoft.com/office/drawing/2014/chart" uri="{C3380CC4-5D6E-409C-BE32-E72D297353CC}">
              <c16:uniqueId val="{00000005-E488-4AE3-A1EA-0BD0DFBB4DB6}"/>
            </c:ext>
          </c:extLst>
        </c:ser>
        <c:dLbls>
          <c:showLegendKey val="0"/>
          <c:showVal val="0"/>
          <c:showCatName val="0"/>
          <c:showSerName val="0"/>
          <c:showPercent val="0"/>
          <c:showBubbleSize val="0"/>
        </c:dLbls>
        <c:smooth val="0"/>
        <c:axId val="605152767"/>
        <c:axId val="605157343"/>
      </c:lineChart>
      <c:catAx>
        <c:axId val="60515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605157343"/>
        <c:crosses val="autoZero"/>
        <c:auto val="1"/>
        <c:lblAlgn val="ctr"/>
        <c:lblOffset val="100"/>
        <c:noMultiLvlLbl val="0"/>
      </c:catAx>
      <c:valAx>
        <c:axId val="605157343"/>
        <c:scaling>
          <c:orientation val="minMax"/>
          <c:max val="60"/>
        </c:scaling>
        <c:delete val="0"/>
        <c:axPos val="l"/>
        <c:majorGridlines>
          <c:spPr>
            <a:ln w="9525" cap="flat" cmpd="sng" algn="ctr">
              <a:solidFill>
                <a:schemeClr val="bg1">
                  <a:lumMod val="95000"/>
                </a:schemeClr>
              </a:solidFill>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CH" sz="1600" dirty="0"/>
                  <a:t>%</a:t>
                </a:r>
              </a:p>
            </c:rich>
          </c:tx>
          <c:layout>
            <c:manualLayout>
              <c:xMode val="edge"/>
              <c:yMode val="edge"/>
              <c:x val="3.9937106918238992E-2"/>
              <c:y val="0.29161984785742284"/>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605152767"/>
        <c:crosses val="autoZero"/>
        <c:crossBetween val="between"/>
        <c:majorUnit val="10"/>
      </c:valAx>
      <c:dTable>
        <c:showHorzBorder val="0"/>
        <c:showVertBorder val="1"/>
        <c:showOutline val="1"/>
        <c:showKeys val="1"/>
        <c:spPr>
          <a:noFill/>
          <a:ln w="9525" cap="flat" cmpd="sng" algn="ctr">
            <a:solidFill>
              <a:schemeClr val="bg1">
                <a:lumMod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'CP cannabiscbd 30j'!$AD$35</c:f>
              <c:strCache>
                <c:ptCount val="1"/>
                <c:pt idx="0">
                  <c:v>Garçons 15 ans</c:v>
                </c:pt>
              </c:strCache>
            </c:strRef>
          </c:tx>
          <c:spPr>
            <a:ln w="28575" cap="rnd">
              <a:solidFill>
                <a:srgbClr val="0070C0"/>
              </a:solidFill>
              <a:round/>
            </a:ln>
            <a:effectLst/>
          </c:spPr>
          <c:marker>
            <c:symbol val="none"/>
          </c:marker>
          <c:cat>
            <c:numRef>
              <c:f>'CP cannabiscbd 30j'!$M$4:$Q$4</c:f>
              <c:numCache>
                <c:formatCode>General</c:formatCode>
                <c:ptCount val="5"/>
                <c:pt idx="0">
                  <c:v>2006</c:v>
                </c:pt>
                <c:pt idx="1">
                  <c:v>2010</c:v>
                </c:pt>
                <c:pt idx="2">
                  <c:v>2014</c:v>
                </c:pt>
                <c:pt idx="3">
                  <c:v>2018</c:v>
                </c:pt>
                <c:pt idx="4">
                  <c:v>2022</c:v>
                </c:pt>
              </c:numCache>
            </c:numRef>
          </c:cat>
          <c:val>
            <c:numRef>
              <c:f>'CP cannabiscbd 30j'!$M$5:$Q$5</c:f>
              <c:numCache>
                <c:formatCode>###0.0</c:formatCode>
                <c:ptCount val="5"/>
                <c:pt idx="0">
                  <c:v>12.162162162162163</c:v>
                </c:pt>
                <c:pt idx="1">
                  <c:v>16.761041902604756</c:v>
                </c:pt>
                <c:pt idx="2">
                  <c:v>14.592760180995477</c:v>
                </c:pt>
                <c:pt idx="3">
                  <c:v>13.481953290870488</c:v>
                </c:pt>
                <c:pt idx="4">
                  <c:v>12.105926860025221</c:v>
                </c:pt>
              </c:numCache>
            </c:numRef>
          </c:val>
          <c:smooth val="0"/>
          <c:extLst>
            <c:ext xmlns:c16="http://schemas.microsoft.com/office/drawing/2014/chart" uri="{C3380CC4-5D6E-409C-BE32-E72D297353CC}">
              <c16:uniqueId val="{00000000-E869-4FAD-B45E-EB48CB9F9661}"/>
            </c:ext>
          </c:extLst>
        </c:ser>
        <c:ser>
          <c:idx val="3"/>
          <c:order val="1"/>
          <c:tx>
            <c:strRef>
              <c:f>'CP cannabiscbd 30j'!$AD$36</c:f>
              <c:strCache>
                <c:ptCount val="1"/>
                <c:pt idx="0">
                  <c:v>Filles 15 ans</c:v>
                </c:pt>
              </c:strCache>
            </c:strRef>
          </c:tx>
          <c:spPr>
            <a:ln w="28575" cap="rnd">
              <a:solidFill>
                <a:srgbClr val="F79646">
                  <a:lumMod val="75000"/>
                </a:srgbClr>
              </a:solidFill>
              <a:round/>
            </a:ln>
            <a:effectLst/>
          </c:spPr>
          <c:marker>
            <c:symbol val="none"/>
          </c:marker>
          <c:cat>
            <c:numRef>
              <c:f>'CP cannabiscbd 30j'!$M$4:$Q$4</c:f>
              <c:numCache>
                <c:formatCode>General</c:formatCode>
                <c:ptCount val="5"/>
                <c:pt idx="0">
                  <c:v>2006</c:v>
                </c:pt>
                <c:pt idx="1">
                  <c:v>2010</c:v>
                </c:pt>
                <c:pt idx="2">
                  <c:v>2014</c:v>
                </c:pt>
                <c:pt idx="3">
                  <c:v>2018</c:v>
                </c:pt>
                <c:pt idx="4">
                  <c:v>2022</c:v>
                </c:pt>
              </c:numCache>
            </c:numRef>
          </c:cat>
          <c:val>
            <c:numRef>
              <c:f>'CP cannabiscbd 30j'!$M$6:$Q$6</c:f>
              <c:numCache>
                <c:formatCode>###0.0</c:formatCode>
                <c:ptCount val="5"/>
                <c:pt idx="0">
                  <c:v>11.830635118306351</c:v>
                </c:pt>
                <c:pt idx="1">
                  <c:v>10.503282275711159</c:v>
                </c:pt>
                <c:pt idx="2">
                  <c:v>10.173410404624278</c:v>
                </c:pt>
                <c:pt idx="3">
                  <c:v>8.7431693989071047</c:v>
                </c:pt>
                <c:pt idx="4">
                  <c:v>8.4423305588585009</c:v>
                </c:pt>
              </c:numCache>
            </c:numRef>
          </c:val>
          <c:smooth val="0"/>
          <c:extLst>
            <c:ext xmlns:c16="http://schemas.microsoft.com/office/drawing/2014/chart" uri="{C3380CC4-5D6E-409C-BE32-E72D297353CC}">
              <c16:uniqueId val="{00000001-E869-4FAD-B45E-EB48CB9F9661}"/>
            </c:ext>
          </c:extLst>
        </c:ser>
        <c:dLbls>
          <c:showLegendKey val="0"/>
          <c:showVal val="0"/>
          <c:showCatName val="0"/>
          <c:showSerName val="0"/>
          <c:showPercent val="0"/>
          <c:showBubbleSize val="0"/>
        </c:dLbls>
        <c:smooth val="0"/>
        <c:axId val="995892399"/>
        <c:axId val="995902383"/>
        <c:extLst>
          <c:ext xmlns:c15="http://schemas.microsoft.com/office/drawing/2012/chart" uri="{02D57815-91ED-43cb-92C2-25804820EDAC}">
            <c15:filteredLineSeries>
              <c15:ser>
                <c:idx val="0"/>
                <c:order val="2"/>
                <c:tx>
                  <c:strRef>
                    <c:extLst>
                      <c:ext uri="{02D57815-91ED-43cb-92C2-25804820EDAC}">
                        <c15:formulaRef>
                          <c15:sqref>'CP cannabiscbd 30j'!$AC$37:$AD$37</c15:sqref>
                        </c15:formulaRef>
                      </c:ext>
                    </c:extLst>
                    <c:strCache>
                      <c:ptCount val="2"/>
                      <c:pt idx="0">
                        <c:v>CBD</c:v>
                      </c:pt>
                      <c:pt idx="1">
                        <c:v>garçons 15 ans</c:v>
                      </c:pt>
                    </c:strCache>
                  </c:strRef>
                </c:tx>
                <c:spPr>
                  <a:ln w="28575" cap="rnd">
                    <a:solidFill>
                      <a:schemeClr val="tx2">
                        <a:lumMod val="40000"/>
                        <a:lumOff val="60000"/>
                      </a:schemeClr>
                    </a:solidFill>
                    <a:round/>
                  </a:ln>
                  <a:effectLst/>
                </c:spPr>
                <c:marker>
                  <c:symbol val="none"/>
                </c:marker>
                <c:val>
                  <c:numRef>
                    <c:extLst>
                      <c:ext uri="{02D57815-91ED-43cb-92C2-25804820EDAC}">
                        <c15:formulaRef>
                          <c15:sqref>'CP cannabiscbd 30j'!$E$5:$I$5</c15:sqref>
                        </c15:formulaRef>
                      </c:ext>
                    </c:extLst>
                    <c:numCache>
                      <c:formatCode>General</c:formatCode>
                      <c:ptCount val="5"/>
                      <c:pt idx="3" formatCode="###0.0">
                        <c:v>3.8988408851422554</c:v>
                      </c:pt>
                      <c:pt idx="4" formatCode="###0.0">
                        <c:v>6.5491183879093198</c:v>
                      </c:pt>
                    </c:numCache>
                  </c:numRef>
                </c:val>
                <c:smooth val="0"/>
                <c:extLst>
                  <c:ext xmlns:c16="http://schemas.microsoft.com/office/drawing/2014/chart" uri="{C3380CC4-5D6E-409C-BE32-E72D297353CC}">
                    <c16:uniqueId val="{00000002-E869-4FAD-B45E-EB48CB9F9661}"/>
                  </c:ext>
                </c:extLst>
              </c15:ser>
            </c15:filteredLineSeries>
            <c15:filteredLineSeries>
              <c15:ser>
                <c:idx val="1"/>
                <c:order val="3"/>
                <c:tx>
                  <c:strRef>
                    <c:extLst xmlns:c15="http://schemas.microsoft.com/office/drawing/2012/chart">
                      <c:ext xmlns:c15="http://schemas.microsoft.com/office/drawing/2012/chart" uri="{02D57815-91ED-43cb-92C2-25804820EDAC}">
                        <c15:formulaRef>
                          <c15:sqref>'CP cannabiscbd 30j'!$AC$38:$AD$38</c15:sqref>
                        </c15:formulaRef>
                      </c:ext>
                    </c:extLst>
                    <c:strCache>
                      <c:ptCount val="2"/>
                      <c:pt idx="0">
                        <c:v>CBD</c:v>
                      </c:pt>
                      <c:pt idx="1">
                        <c:v>filles 15 ans</c:v>
                      </c:pt>
                    </c:strCache>
                  </c:strRef>
                </c:tx>
                <c:spPr>
                  <a:ln w="28575" cap="rnd">
                    <a:solidFill>
                      <a:schemeClr val="accent6">
                        <a:lumMod val="40000"/>
                        <a:lumOff val="60000"/>
                      </a:schemeClr>
                    </a:solidFill>
                    <a:round/>
                  </a:ln>
                  <a:effectLst/>
                </c:spPr>
                <c:marker>
                  <c:symbol val="none"/>
                </c:marker>
                <c:val>
                  <c:numRef>
                    <c:extLst xmlns:c15="http://schemas.microsoft.com/office/drawing/2012/chart">
                      <c:ext xmlns:c15="http://schemas.microsoft.com/office/drawing/2012/chart" uri="{02D57815-91ED-43cb-92C2-25804820EDAC}">
                        <c15:formulaRef>
                          <c15:sqref>'CP cannabiscbd 30j'!$E$8:$I$8</c15:sqref>
                        </c15:formulaRef>
                      </c:ext>
                    </c:extLst>
                    <c:numCache>
                      <c:formatCode>General</c:formatCode>
                      <c:ptCount val="5"/>
                      <c:pt idx="3" formatCode="###0.0">
                        <c:v>1.6411378555798686</c:v>
                      </c:pt>
                      <c:pt idx="4" formatCode="###0.0">
                        <c:v>4.0428061831153395</c:v>
                      </c:pt>
                    </c:numCache>
                  </c:numRef>
                </c:val>
                <c:smooth val="0"/>
                <c:extLst xmlns:c15="http://schemas.microsoft.com/office/drawing/2012/chart">
                  <c:ext xmlns:c16="http://schemas.microsoft.com/office/drawing/2014/chart" uri="{C3380CC4-5D6E-409C-BE32-E72D297353CC}">
                    <c16:uniqueId val="{00000003-E869-4FAD-B45E-EB48CB9F9661}"/>
                  </c:ext>
                </c:extLst>
              </c15:ser>
            </c15:filteredLineSeries>
          </c:ext>
        </c:extLst>
      </c:lineChart>
      <c:catAx>
        <c:axId val="99589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995902383"/>
        <c:crosses val="autoZero"/>
        <c:auto val="1"/>
        <c:lblAlgn val="ctr"/>
        <c:lblOffset val="100"/>
        <c:noMultiLvlLbl val="0"/>
      </c:catAx>
      <c:valAx>
        <c:axId val="995902383"/>
        <c:scaling>
          <c:orientation val="minMax"/>
          <c:max val="60"/>
        </c:scaling>
        <c:delete val="0"/>
        <c:axPos val="l"/>
        <c:majorGridlines>
          <c:spPr>
            <a:ln w="9525" cap="flat" cmpd="sng" algn="ctr">
              <a:solidFill>
                <a:schemeClr val="bg1">
                  <a:lumMod val="95000"/>
                </a:schemeClr>
              </a:solidFill>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CH" sz="1600"/>
                  <a:t>%</a:t>
                </a:r>
              </a:p>
            </c:rich>
          </c:tx>
          <c:layout>
            <c:manualLayout>
              <c:xMode val="edge"/>
              <c:yMode val="edge"/>
              <c:x val="3.3309489747257989E-2"/>
              <c:y val="0.39613438438438436"/>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995892399"/>
        <c:crosses val="autoZero"/>
        <c:crossBetween val="between"/>
        <c:majorUnit val="10"/>
      </c:valAx>
      <c:dTable>
        <c:showHorzBorder val="0"/>
        <c:showVertBorder val="1"/>
        <c:showOutline val="1"/>
        <c:showKeys val="1"/>
        <c:spPr>
          <a:noFill/>
          <a:ln w="9525" cap="flat" cmpd="sng" algn="ctr">
            <a:solidFill>
              <a:schemeClr val="bg1">
                <a:lumMod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700">
          <a:latin typeface="Arial" panose="020B0604020202020204" pitchFamily="34" charset="0"/>
          <a:cs typeface="Arial" panose="020B0604020202020204" pitchFamily="34" charset="0"/>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'CP ecig30d'!$G$11</c:f>
              <c:strCache>
                <c:ptCount val="1"/>
                <c:pt idx="0">
                  <c:v>Garçons 15 ans</c:v>
                </c:pt>
              </c:strCache>
            </c:strRef>
          </c:tx>
          <c:spPr>
            <a:ln w="19050" cap="rnd">
              <a:solidFill>
                <a:schemeClr val="accent1"/>
              </a:solidFill>
              <a:round/>
            </a:ln>
            <a:effectLst/>
          </c:spPr>
          <c:marker>
            <c:symbol val="none"/>
          </c:marker>
          <c:cat>
            <c:numRef>
              <c:f>'CP ecig30d'!$H$7:$I$7</c:f>
              <c:numCache>
                <c:formatCode>General</c:formatCode>
                <c:ptCount val="2"/>
                <c:pt idx="0">
                  <c:v>2018</c:v>
                </c:pt>
                <c:pt idx="1">
                  <c:v>2022</c:v>
                </c:pt>
              </c:numCache>
            </c:numRef>
          </c:cat>
          <c:val>
            <c:numRef>
              <c:f>'CP ecig30d'!$H$8:$I$8</c:f>
              <c:numCache>
                <c:formatCode>###0.0</c:formatCode>
                <c:ptCount val="2"/>
                <c:pt idx="0">
                  <c:v>20.634920634920633</c:v>
                </c:pt>
                <c:pt idx="1">
                  <c:v>25.123152709359609</c:v>
                </c:pt>
              </c:numCache>
            </c:numRef>
          </c:val>
          <c:smooth val="0"/>
          <c:extLst>
            <c:ext xmlns:c16="http://schemas.microsoft.com/office/drawing/2014/chart" uri="{C3380CC4-5D6E-409C-BE32-E72D297353CC}">
              <c16:uniqueId val="{00000000-F4E9-4D48-B664-F7EAD6C7ACEC}"/>
            </c:ext>
          </c:extLst>
        </c:ser>
        <c:ser>
          <c:idx val="1"/>
          <c:order val="1"/>
          <c:tx>
            <c:strRef>
              <c:f>'CP ecig30d'!$G$12</c:f>
              <c:strCache>
                <c:ptCount val="1"/>
                <c:pt idx="0">
                  <c:v>Filles 15 ans</c:v>
                </c:pt>
              </c:strCache>
            </c:strRef>
          </c:tx>
          <c:spPr>
            <a:ln w="19050" cap="rnd">
              <a:solidFill>
                <a:schemeClr val="accent6">
                  <a:lumMod val="75000"/>
                </a:schemeClr>
              </a:solidFill>
              <a:round/>
            </a:ln>
            <a:effectLst/>
          </c:spPr>
          <c:marker>
            <c:symbol val="none"/>
          </c:marker>
          <c:cat>
            <c:numRef>
              <c:f>'CP ecig30d'!$H$7:$I$7</c:f>
              <c:numCache>
                <c:formatCode>General</c:formatCode>
                <c:ptCount val="2"/>
                <c:pt idx="0">
                  <c:v>2018</c:v>
                </c:pt>
                <c:pt idx="1">
                  <c:v>2022</c:v>
                </c:pt>
              </c:numCache>
            </c:numRef>
          </c:cat>
          <c:val>
            <c:numRef>
              <c:f>'CP ecig30d'!$H$9:$I$9</c:f>
              <c:numCache>
                <c:formatCode>###0.0</c:formatCode>
                <c:ptCount val="2"/>
                <c:pt idx="0">
                  <c:v>12.910284463894966</c:v>
                </c:pt>
                <c:pt idx="1">
                  <c:v>25.028702640642901</c:v>
                </c:pt>
              </c:numCache>
            </c:numRef>
          </c:val>
          <c:smooth val="0"/>
          <c:extLst>
            <c:ext xmlns:c16="http://schemas.microsoft.com/office/drawing/2014/chart" uri="{C3380CC4-5D6E-409C-BE32-E72D297353CC}">
              <c16:uniqueId val="{00000001-F4E9-4D48-B664-F7EAD6C7ACEC}"/>
            </c:ext>
          </c:extLst>
        </c:ser>
        <c:dLbls>
          <c:showLegendKey val="0"/>
          <c:showVal val="0"/>
          <c:showCatName val="0"/>
          <c:showSerName val="0"/>
          <c:showPercent val="0"/>
          <c:showBubbleSize val="0"/>
        </c:dLbls>
        <c:smooth val="0"/>
        <c:axId val="1972211792"/>
        <c:axId val="1972212208"/>
      </c:lineChart>
      <c:catAx>
        <c:axId val="19722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972212208"/>
        <c:crosses val="autoZero"/>
        <c:auto val="1"/>
        <c:lblAlgn val="ctr"/>
        <c:lblOffset val="100"/>
        <c:noMultiLvlLbl val="0"/>
      </c:catAx>
      <c:valAx>
        <c:axId val="1972212208"/>
        <c:scaling>
          <c:orientation val="minMax"/>
          <c:max val="40"/>
        </c:scaling>
        <c:delete val="0"/>
        <c:axPos val="l"/>
        <c:majorGridlines>
          <c:spPr>
            <a:ln w="9525" cap="flat" cmpd="sng" algn="ctr">
              <a:solidFill>
                <a:schemeClr val="bg1">
                  <a:lumMod val="9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CH"/>
                  <a:t>%</a:t>
                </a:r>
              </a:p>
            </c:rich>
          </c:tx>
          <c:layout>
            <c:manualLayout>
              <c:xMode val="edge"/>
              <c:yMode val="edge"/>
              <c:x val="4.5117725937428139E-2"/>
              <c:y val="0.36813472222222221"/>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972211792"/>
        <c:crosses val="autoZero"/>
        <c:crossBetween val="between"/>
        <c:majorUnit val="10"/>
      </c:valAx>
      <c:dTable>
        <c:showHorzBorder val="0"/>
        <c:showVertBorder val="1"/>
        <c:showOutline val="1"/>
        <c:showKeys val="1"/>
        <c:spPr>
          <a:solidFill>
            <a:schemeClr val="bg1"/>
          </a:solidFill>
          <a:ln w="9525" cap="flat" cmpd="sng" algn="ctr">
            <a:solidFill>
              <a:schemeClr val="bg1">
                <a:lumMod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e-cigaretteª</c:v>
          </c:tx>
          <c:spPr>
            <a:solidFill>
              <a:srgbClr val="72573A"/>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'Tabac nicotine'!$D$64:$G$65</c:f>
              <c:multiLvlStrCache>
                <c:ptCount val="4"/>
                <c:lvl>
                  <c:pt idx="0">
                    <c:v>2018</c:v>
                  </c:pt>
                  <c:pt idx="1">
                    <c:v>2022</c:v>
                  </c:pt>
                  <c:pt idx="2">
                    <c:v>2018</c:v>
                  </c:pt>
                  <c:pt idx="3">
                    <c:v>2022</c:v>
                  </c:pt>
                </c:lvl>
                <c:lvl>
                  <c:pt idx="0">
                    <c:v>Garçons 15 ans</c:v>
                  </c:pt>
                  <c:pt idx="2">
                    <c:v>Filles 15 ans</c:v>
                  </c:pt>
                </c:lvl>
              </c:multiLvlStrCache>
            </c:multiLvlStrRef>
          </c:cat>
          <c:val>
            <c:numRef>
              <c:f>'Tabac nicotine'!$D$66:$G$66</c:f>
              <c:numCache>
                <c:formatCode>###0.0</c:formatCode>
                <c:ptCount val="4"/>
                <c:pt idx="0">
                  <c:v>20.634920634920633</c:v>
                </c:pt>
                <c:pt idx="1">
                  <c:v>25.123152709359609</c:v>
                </c:pt>
                <c:pt idx="2">
                  <c:v>12.910284463894966</c:v>
                </c:pt>
                <c:pt idx="3">
                  <c:v>25.028702640642901</c:v>
                </c:pt>
              </c:numCache>
            </c:numRef>
          </c:val>
          <c:extLst>
            <c:ext xmlns:c16="http://schemas.microsoft.com/office/drawing/2014/chart" uri="{C3380CC4-5D6E-409C-BE32-E72D297353CC}">
              <c16:uniqueId val="{00000000-6480-436C-B404-72C8546A58B1}"/>
            </c:ext>
          </c:extLst>
        </c:ser>
        <c:ser>
          <c:idx val="1"/>
          <c:order val="1"/>
          <c:tx>
            <c:strRef>
              <c:f>'Tabac nicotine'!$C$67</c:f>
              <c:strCache>
                <c:ptCount val="1"/>
                <c:pt idx="0">
                  <c:v>prod. du tab.à chauffer</c:v>
                </c:pt>
              </c:strCache>
            </c:strRef>
          </c:tx>
          <c:spPr>
            <a:solidFill>
              <a:srgbClr val="A07B52"/>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'Tabac nicotine'!$D$64:$G$65</c:f>
              <c:multiLvlStrCache>
                <c:ptCount val="4"/>
                <c:lvl>
                  <c:pt idx="0">
                    <c:v>2018</c:v>
                  </c:pt>
                  <c:pt idx="1">
                    <c:v>2022</c:v>
                  </c:pt>
                  <c:pt idx="2">
                    <c:v>2018</c:v>
                  </c:pt>
                  <c:pt idx="3">
                    <c:v>2022</c:v>
                  </c:pt>
                </c:lvl>
                <c:lvl>
                  <c:pt idx="0">
                    <c:v>Garçons 15 ans</c:v>
                  </c:pt>
                  <c:pt idx="2">
                    <c:v>Filles 15 ans</c:v>
                  </c:pt>
                </c:lvl>
              </c:multiLvlStrCache>
            </c:multiLvlStrRef>
          </c:cat>
          <c:val>
            <c:numRef>
              <c:f>'Tabac nicotine'!$D$67:$G$67</c:f>
              <c:numCache>
                <c:formatCode>###0.0</c:formatCode>
                <c:ptCount val="4"/>
                <c:pt idx="0">
                  <c:v>1.2765957446808509</c:v>
                </c:pt>
                <c:pt idx="1">
                  <c:v>3.89937106918239</c:v>
                </c:pt>
                <c:pt idx="2">
                  <c:v>0.88008800880088001</c:v>
                </c:pt>
                <c:pt idx="3">
                  <c:v>2.8571428571428572</c:v>
                </c:pt>
              </c:numCache>
            </c:numRef>
          </c:val>
          <c:extLst>
            <c:ext xmlns:c16="http://schemas.microsoft.com/office/drawing/2014/chart" uri="{C3380CC4-5D6E-409C-BE32-E72D297353CC}">
              <c16:uniqueId val="{00000001-6480-436C-B404-72C8546A58B1}"/>
            </c:ext>
          </c:extLst>
        </c:ser>
        <c:ser>
          <c:idx val="2"/>
          <c:order val="2"/>
          <c:tx>
            <c:strRef>
              <c:f>'Tabac nicotine'!$C$68</c:f>
              <c:strCache>
                <c:ptCount val="1"/>
                <c:pt idx="0">
                  <c:v>snus</c:v>
                </c:pt>
              </c:strCache>
            </c:strRef>
          </c:tx>
          <c:spPr>
            <a:solidFill>
              <a:srgbClr val="C1A485"/>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'Tabac nicotine'!$D$64:$G$65</c:f>
              <c:multiLvlStrCache>
                <c:ptCount val="4"/>
                <c:lvl>
                  <c:pt idx="0">
                    <c:v>2018</c:v>
                  </c:pt>
                  <c:pt idx="1">
                    <c:v>2022</c:v>
                  </c:pt>
                  <c:pt idx="2">
                    <c:v>2018</c:v>
                  </c:pt>
                  <c:pt idx="3">
                    <c:v>2022</c:v>
                  </c:pt>
                </c:lvl>
                <c:lvl>
                  <c:pt idx="0">
                    <c:v>Garçons 15 ans</c:v>
                  </c:pt>
                  <c:pt idx="2">
                    <c:v>Filles 15 ans</c:v>
                  </c:pt>
                </c:lvl>
              </c:multiLvlStrCache>
            </c:multiLvlStrRef>
          </c:cat>
          <c:val>
            <c:numRef>
              <c:f>'Tabac nicotine'!$D$68:$G$68</c:f>
              <c:numCache>
                <c:formatCode>###0.0</c:formatCode>
                <c:ptCount val="4"/>
                <c:pt idx="0">
                  <c:v>6</c:v>
                </c:pt>
                <c:pt idx="1">
                  <c:v>12.846347607052897</c:v>
                </c:pt>
                <c:pt idx="2">
                  <c:v>1.3143483023001099</c:v>
                </c:pt>
                <c:pt idx="3">
                  <c:v>5.5885850178359098</c:v>
                </c:pt>
              </c:numCache>
            </c:numRef>
          </c:val>
          <c:extLst>
            <c:ext xmlns:c16="http://schemas.microsoft.com/office/drawing/2014/chart" uri="{C3380CC4-5D6E-409C-BE32-E72D297353CC}">
              <c16:uniqueId val="{00000002-6480-436C-B404-72C8546A58B1}"/>
            </c:ext>
          </c:extLst>
        </c:ser>
        <c:ser>
          <c:idx val="3"/>
          <c:order val="3"/>
          <c:tx>
            <c:strRef>
              <c:f>'Tabac nicotine'!$C$69</c:f>
              <c:strCache>
                <c:ptCount val="1"/>
                <c:pt idx="0">
                  <c:v>pipe à eau</c:v>
                </c:pt>
              </c:strCache>
            </c:strRef>
          </c:tx>
          <c:spPr>
            <a:solidFill>
              <a:srgbClr val="D3BFA9"/>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'Tabac nicotine'!$D$64:$G$65</c:f>
              <c:multiLvlStrCache>
                <c:ptCount val="4"/>
                <c:lvl>
                  <c:pt idx="0">
                    <c:v>2018</c:v>
                  </c:pt>
                  <c:pt idx="1">
                    <c:v>2022</c:v>
                  </c:pt>
                  <c:pt idx="2">
                    <c:v>2018</c:v>
                  </c:pt>
                  <c:pt idx="3">
                    <c:v>2022</c:v>
                  </c:pt>
                </c:lvl>
                <c:lvl>
                  <c:pt idx="0">
                    <c:v>Garçons 15 ans</c:v>
                  </c:pt>
                  <c:pt idx="2">
                    <c:v>Filles 15 ans</c:v>
                  </c:pt>
                </c:lvl>
              </c:multiLvlStrCache>
            </c:multiLvlStrRef>
          </c:cat>
          <c:val>
            <c:numRef>
              <c:f>'Tabac nicotine'!$D$69:$G$69</c:f>
              <c:numCache>
                <c:formatCode>###0.0</c:formatCode>
                <c:ptCount val="4"/>
                <c:pt idx="0">
                  <c:v>14.195583596214512</c:v>
                </c:pt>
                <c:pt idx="1">
                  <c:v>8.9420654911838788</c:v>
                </c:pt>
                <c:pt idx="2">
                  <c:v>7.9868708971553604</c:v>
                </c:pt>
                <c:pt idx="3">
                  <c:v>4.5184304399524402</c:v>
                </c:pt>
              </c:numCache>
            </c:numRef>
          </c:val>
          <c:extLst>
            <c:ext xmlns:c16="http://schemas.microsoft.com/office/drawing/2014/chart" uri="{C3380CC4-5D6E-409C-BE32-E72D297353CC}">
              <c16:uniqueId val="{00000003-6480-436C-B404-72C8546A58B1}"/>
            </c:ext>
          </c:extLst>
        </c:ser>
        <c:ser>
          <c:idx val="4"/>
          <c:order val="4"/>
          <c:tx>
            <c:v>snuffᵇ</c:v>
          </c:tx>
          <c:spPr>
            <a:solidFill>
              <a:srgbClr val="E5DACD"/>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'Tabac nicotine'!$D$64:$G$65</c:f>
              <c:multiLvlStrCache>
                <c:ptCount val="4"/>
                <c:lvl>
                  <c:pt idx="0">
                    <c:v>2018</c:v>
                  </c:pt>
                  <c:pt idx="1">
                    <c:v>2022</c:v>
                  </c:pt>
                  <c:pt idx="2">
                    <c:v>2018</c:v>
                  </c:pt>
                  <c:pt idx="3">
                    <c:v>2022</c:v>
                  </c:pt>
                </c:lvl>
                <c:lvl>
                  <c:pt idx="0">
                    <c:v>Garçons 15 ans</c:v>
                  </c:pt>
                  <c:pt idx="2">
                    <c:v>Filles 15 ans</c:v>
                  </c:pt>
                </c:lvl>
              </c:multiLvlStrCache>
            </c:multiLvlStrRef>
          </c:cat>
          <c:val>
            <c:numRef>
              <c:f>'Tabac nicotine'!$D$70:$G$70</c:f>
              <c:numCache>
                <c:formatCode>###0.0</c:formatCode>
                <c:ptCount val="4"/>
                <c:pt idx="1">
                  <c:v>12.720403022670027</c:v>
                </c:pt>
                <c:pt idx="3">
                  <c:v>7.9667063020214037</c:v>
                </c:pt>
              </c:numCache>
            </c:numRef>
          </c:val>
          <c:extLst>
            <c:ext xmlns:c16="http://schemas.microsoft.com/office/drawing/2014/chart" uri="{C3380CC4-5D6E-409C-BE32-E72D297353CC}">
              <c16:uniqueId val="{00000004-6480-436C-B404-72C8546A58B1}"/>
            </c:ext>
          </c:extLst>
        </c:ser>
        <c:dLbls>
          <c:showLegendKey val="0"/>
          <c:showVal val="0"/>
          <c:showCatName val="0"/>
          <c:showSerName val="0"/>
          <c:showPercent val="0"/>
          <c:showBubbleSize val="0"/>
        </c:dLbls>
        <c:gapWidth val="219"/>
        <c:overlap val="-27"/>
        <c:axId val="1504477440"/>
        <c:axId val="1104142192"/>
      </c:barChart>
      <c:catAx>
        <c:axId val="150447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104142192"/>
        <c:crosses val="autoZero"/>
        <c:auto val="1"/>
        <c:lblAlgn val="ctr"/>
        <c:lblOffset val="100"/>
        <c:noMultiLvlLbl val="0"/>
      </c:catAx>
      <c:valAx>
        <c:axId val="1104142192"/>
        <c:scaling>
          <c:orientation val="minMax"/>
          <c:max val="40"/>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50447744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sz="1300" baseline="0">
          <a:solidFill>
            <a:schemeClr val="tx1">
              <a:lumMod val="65000"/>
              <a:lumOff val="35000"/>
            </a:schemeClr>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60" b="0" i="0" u="none" strike="noStrike" kern="1200" spc="0" baseline="0">
                <a:solidFill>
                  <a:schemeClr val="tx1">
                    <a:lumMod val="65000"/>
                    <a:lumOff val="35000"/>
                  </a:schemeClr>
                </a:solidFill>
                <a:latin typeface="Arial" panose="020B0604020202020204" pitchFamily="34" charset="0"/>
                <a:ea typeface="+mn-ea"/>
                <a:cs typeface="+mn-cs"/>
              </a:defRPr>
            </a:pPr>
            <a:r>
              <a:rPr lang="fr-CH" sz="1400" dirty="0"/>
              <a:t>Garçons 15 ans</a:t>
            </a:r>
          </a:p>
        </c:rich>
      </c:tx>
      <c:layout>
        <c:manualLayout>
          <c:xMode val="edge"/>
          <c:yMode val="edge"/>
          <c:x val="0.41137637423618345"/>
          <c:y val="4.7384222993884451E-2"/>
        </c:manualLayout>
      </c:layout>
      <c:overlay val="0"/>
      <c:spPr>
        <a:noFill/>
        <a:ln>
          <a:noFill/>
        </a:ln>
        <a:effectLst/>
      </c:spPr>
      <c:txPr>
        <a:bodyPr rot="0" spcFirstLastPara="1" vertOverflow="ellipsis" vert="horz" wrap="square" anchor="ctr" anchorCtr="1"/>
        <a:lstStyle/>
        <a:p>
          <a:pPr>
            <a:defRPr sz="1560" b="0" i="0" u="none" strike="noStrike" kern="1200" spc="0" baseline="0">
              <a:solidFill>
                <a:schemeClr val="tx1">
                  <a:lumMod val="65000"/>
                  <a:lumOff val="35000"/>
                </a:schemeClr>
              </a:solidFill>
              <a:latin typeface="Arial" panose="020B0604020202020204" pitchFamily="34" charset="0"/>
              <a:ea typeface="+mn-ea"/>
              <a:cs typeface="+mn-cs"/>
            </a:defRPr>
          </a:pPr>
          <a:endParaRPr lang="fr-FR"/>
        </a:p>
      </c:txPr>
    </c:title>
    <c:autoTitleDeleted val="0"/>
    <c:plotArea>
      <c:layout/>
      <c:lineChart>
        <c:grouping val="standard"/>
        <c:varyColors val="0"/>
        <c:ser>
          <c:idx val="0"/>
          <c:order val="0"/>
          <c:tx>
            <c:strRef>
              <c:f>'10x ou plus 30 jours'!$C$11</c:f>
              <c:strCache>
                <c:ptCount val="1"/>
                <c:pt idx="0">
                  <c:v>alcool</c:v>
                </c:pt>
              </c:strCache>
            </c:strRef>
          </c:tx>
          <c:spPr>
            <a:ln w="28575" cap="rnd">
              <a:solidFill>
                <a:schemeClr val="accent1"/>
              </a:solidFill>
              <a:round/>
            </a:ln>
            <a:effectLst/>
          </c:spPr>
          <c:marker>
            <c:symbol val="none"/>
          </c:marker>
          <c:cat>
            <c:numRef>
              <c:f>'10x ou plus 30 jours'!$D$10:$H$10</c:f>
              <c:numCache>
                <c:formatCode>General</c:formatCode>
                <c:ptCount val="5"/>
                <c:pt idx="0">
                  <c:v>2006</c:v>
                </c:pt>
                <c:pt idx="1">
                  <c:v>2010</c:v>
                </c:pt>
                <c:pt idx="2">
                  <c:v>2014</c:v>
                </c:pt>
                <c:pt idx="3">
                  <c:v>2018</c:v>
                </c:pt>
                <c:pt idx="4">
                  <c:v>2022</c:v>
                </c:pt>
              </c:numCache>
            </c:numRef>
          </c:cat>
          <c:val>
            <c:numRef>
              <c:f>'10x ou plus 30 jours'!$D$11:$H$11</c:f>
              <c:numCache>
                <c:formatCode>###0.0</c:formatCode>
                <c:ptCount val="5"/>
                <c:pt idx="0">
                  <c:v>5.7</c:v>
                </c:pt>
                <c:pt idx="1">
                  <c:v>6.9</c:v>
                </c:pt>
                <c:pt idx="2">
                  <c:v>2.1</c:v>
                </c:pt>
                <c:pt idx="3">
                  <c:v>3.3</c:v>
                </c:pt>
                <c:pt idx="4">
                  <c:v>2.2000000000000002</c:v>
                </c:pt>
              </c:numCache>
            </c:numRef>
          </c:val>
          <c:smooth val="0"/>
          <c:extLst>
            <c:ext xmlns:c16="http://schemas.microsoft.com/office/drawing/2014/chart" uri="{C3380CC4-5D6E-409C-BE32-E72D297353CC}">
              <c16:uniqueId val="{00000000-924B-4549-ABA7-0E4C35E2DE60}"/>
            </c:ext>
          </c:extLst>
        </c:ser>
        <c:ser>
          <c:idx val="1"/>
          <c:order val="1"/>
          <c:tx>
            <c:strRef>
              <c:f>'10x ou plus 30 jours'!$C$12</c:f>
              <c:strCache>
                <c:ptCount val="1"/>
                <c:pt idx="0">
                  <c:v>cigarette conventionnelle</c:v>
                </c:pt>
              </c:strCache>
            </c:strRef>
          </c:tx>
          <c:spPr>
            <a:ln w="28575" cap="rnd">
              <a:solidFill>
                <a:sysClr val="window" lastClr="FFFFFF">
                  <a:lumMod val="65000"/>
                </a:sysClr>
              </a:solidFill>
              <a:round/>
            </a:ln>
            <a:effectLst/>
          </c:spPr>
          <c:marker>
            <c:symbol val="none"/>
          </c:marker>
          <c:cat>
            <c:numRef>
              <c:f>'10x ou plus 30 jours'!$D$10:$H$10</c:f>
              <c:numCache>
                <c:formatCode>General</c:formatCode>
                <c:ptCount val="5"/>
                <c:pt idx="0">
                  <c:v>2006</c:v>
                </c:pt>
                <c:pt idx="1">
                  <c:v>2010</c:v>
                </c:pt>
                <c:pt idx="2">
                  <c:v>2014</c:v>
                </c:pt>
                <c:pt idx="3">
                  <c:v>2018</c:v>
                </c:pt>
                <c:pt idx="4">
                  <c:v>2022</c:v>
                </c:pt>
              </c:numCache>
            </c:numRef>
          </c:cat>
          <c:val>
            <c:numRef>
              <c:f>'10x ou plus 30 jours'!$D$12:$H$12</c:f>
              <c:numCache>
                <c:formatCode>###0.0</c:formatCode>
                <c:ptCount val="5"/>
                <c:pt idx="0">
                  <c:v>13.6</c:v>
                </c:pt>
                <c:pt idx="1">
                  <c:v>15.6</c:v>
                </c:pt>
                <c:pt idx="2">
                  <c:v>9.4</c:v>
                </c:pt>
                <c:pt idx="3">
                  <c:v>7.7</c:v>
                </c:pt>
                <c:pt idx="4">
                  <c:v>6.5</c:v>
                </c:pt>
              </c:numCache>
            </c:numRef>
          </c:val>
          <c:smooth val="0"/>
          <c:extLst>
            <c:ext xmlns:c16="http://schemas.microsoft.com/office/drawing/2014/chart" uri="{C3380CC4-5D6E-409C-BE32-E72D297353CC}">
              <c16:uniqueId val="{00000001-924B-4549-ABA7-0E4C35E2DE60}"/>
            </c:ext>
          </c:extLst>
        </c:ser>
        <c:ser>
          <c:idx val="2"/>
          <c:order val="2"/>
          <c:tx>
            <c:strRef>
              <c:f>'10x ou plus 30 jours'!$C$13</c:f>
              <c:strCache>
                <c:ptCount val="1"/>
                <c:pt idx="0">
                  <c:v>cigarette électronique</c:v>
                </c:pt>
              </c:strCache>
            </c:strRef>
          </c:tx>
          <c:spPr>
            <a:ln w="28575" cap="rnd">
              <a:solidFill>
                <a:srgbClr val="FFC000"/>
              </a:solidFill>
              <a:round/>
            </a:ln>
            <a:effectLst/>
          </c:spPr>
          <c:marker>
            <c:symbol val="none"/>
          </c:marker>
          <c:cat>
            <c:numRef>
              <c:f>'10x ou plus 30 jours'!$D$10:$H$10</c:f>
              <c:numCache>
                <c:formatCode>General</c:formatCode>
                <c:ptCount val="5"/>
                <c:pt idx="0">
                  <c:v>2006</c:v>
                </c:pt>
                <c:pt idx="1">
                  <c:v>2010</c:v>
                </c:pt>
                <c:pt idx="2">
                  <c:v>2014</c:v>
                </c:pt>
                <c:pt idx="3">
                  <c:v>2018</c:v>
                </c:pt>
                <c:pt idx="4">
                  <c:v>2022</c:v>
                </c:pt>
              </c:numCache>
            </c:numRef>
          </c:cat>
          <c:val>
            <c:numRef>
              <c:f>'10x ou plus 30 jours'!$D$13:$H$13</c:f>
              <c:numCache>
                <c:formatCode>General</c:formatCode>
                <c:ptCount val="5"/>
                <c:pt idx="3" formatCode="###0.0">
                  <c:v>3.7</c:v>
                </c:pt>
                <c:pt idx="4" formatCode="###0.0">
                  <c:v>6.7</c:v>
                </c:pt>
              </c:numCache>
            </c:numRef>
          </c:val>
          <c:smooth val="0"/>
          <c:extLst>
            <c:ext xmlns:c16="http://schemas.microsoft.com/office/drawing/2014/chart" uri="{C3380CC4-5D6E-409C-BE32-E72D297353CC}">
              <c16:uniqueId val="{00000002-924B-4549-ABA7-0E4C35E2DE60}"/>
            </c:ext>
          </c:extLst>
        </c:ser>
        <c:ser>
          <c:idx val="3"/>
          <c:order val="3"/>
          <c:tx>
            <c:strRef>
              <c:f>'10x ou plus 30 jours'!$C$14</c:f>
              <c:strCache>
                <c:ptCount val="1"/>
                <c:pt idx="0">
                  <c:v>cannabis illégal (≥ 1% THC)</c:v>
                </c:pt>
              </c:strCache>
            </c:strRef>
          </c:tx>
          <c:spPr>
            <a:ln w="28575" cap="rnd">
              <a:solidFill>
                <a:srgbClr val="00B050"/>
              </a:solidFill>
              <a:round/>
            </a:ln>
            <a:effectLst/>
          </c:spPr>
          <c:marker>
            <c:symbol val="none"/>
          </c:marker>
          <c:cat>
            <c:numRef>
              <c:f>'10x ou plus 30 jours'!$D$10:$H$10</c:f>
              <c:numCache>
                <c:formatCode>General</c:formatCode>
                <c:ptCount val="5"/>
                <c:pt idx="0">
                  <c:v>2006</c:v>
                </c:pt>
                <c:pt idx="1">
                  <c:v>2010</c:v>
                </c:pt>
                <c:pt idx="2">
                  <c:v>2014</c:v>
                </c:pt>
                <c:pt idx="3">
                  <c:v>2018</c:v>
                </c:pt>
                <c:pt idx="4">
                  <c:v>2022</c:v>
                </c:pt>
              </c:numCache>
            </c:numRef>
          </c:cat>
          <c:val>
            <c:numRef>
              <c:f>'10x ou plus 30 jours'!$D$14:$H$14</c:f>
              <c:numCache>
                <c:formatCode>###0.0</c:formatCode>
                <c:ptCount val="5"/>
                <c:pt idx="0">
                  <c:v>4.0999999999999996</c:v>
                </c:pt>
                <c:pt idx="1">
                  <c:v>3.7</c:v>
                </c:pt>
                <c:pt idx="2">
                  <c:v>3.5</c:v>
                </c:pt>
                <c:pt idx="3">
                  <c:v>3.9</c:v>
                </c:pt>
                <c:pt idx="4">
                  <c:v>2.6</c:v>
                </c:pt>
              </c:numCache>
            </c:numRef>
          </c:val>
          <c:smooth val="0"/>
          <c:extLst>
            <c:ext xmlns:c16="http://schemas.microsoft.com/office/drawing/2014/chart" uri="{C3380CC4-5D6E-409C-BE32-E72D297353CC}">
              <c16:uniqueId val="{00000003-924B-4549-ABA7-0E4C35E2DE60}"/>
            </c:ext>
          </c:extLst>
        </c:ser>
        <c:dLbls>
          <c:showLegendKey val="0"/>
          <c:showVal val="0"/>
          <c:showCatName val="0"/>
          <c:showSerName val="0"/>
          <c:showPercent val="0"/>
          <c:showBubbleSize val="0"/>
        </c:dLbls>
        <c:smooth val="0"/>
        <c:axId val="1704861599"/>
        <c:axId val="978977727"/>
      </c:lineChart>
      <c:catAx>
        <c:axId val="170486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mn-cs"/>
              </a:defRPr>
            </a:pPr>
            <a:endParaRPr lang="fr-FR"/>
          </a:p>
        </c:txPr>
        <c:crossAx val="978977727"/>
        <c:crosses val="autoZero"/>
        <c:auto val="1"/>
        <c:lblAlgn val="ctr"/>
        <c:lblOffset val="100"/>
        <c:noMultiLvlLbl val="0"/>
      </c:catAx>
      <c:valAx>
        <c:axId val="978977727"/>
        <c:scaling>
          <c:orientation val="minMax"/>
          <c:max val="4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mn-cs"/>
                  </a:defRPr>
                </a:pPr>
                <a:r>
                  <a:rPr lang="fr-CH"/>
                  <a:t>%</a:t>
                </a:r>
              </a:p>
            </c:rich>
          </c:tx>
          <c:layout>
            <c:manualLayout>
              <c:xMode val="edge"/>
              <c:yMode val="edge"/>
              <c:x val="0.21297836938435941"/>
              <c:y val="0.34092955326460483"/>
            </c:manualLayout>
          </c:layout>
          <c:overlay val="0"/>
          <c:spPr>
            <a:noFill/>
            <a:ln>
              <a:noFill/>
            </a:ln>
            <a:effectLst/>
          </c:spPr>
          <c:txPr>
            <a:bodyPr rot="0" spcFirstLastPara="1" vertOverflow="ellipsis"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mn-cs"/>
              </a:defRPr>
            </a:pPr>
            <a:endParaRPr lang="fr-FR"/>
          </a:p>
        </c:txPr>
        <c:crossAx val="1704861599"/>
        <c:crosses val="autoZero"/>
        <c:crossBetween val="between"/>
        <c:majorUnit val="10"/>
      </c:valAx>
      <c:dTable>
        <c:showHorzBorder val="0"/>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300" b="0" i="0" u="none" strike="noStrike" kern="1200" baseline="0">
                <a:solidFill>
                  <a:schemeClr val="tx1">
                    <a:lumMod val="65000"/>
                    <a:lumOff val="35000"/>
                  </a:schemeClr>
                </a:solidFill>
                <a:latin typeface="Arial" panose="020B0604020202020204" pitchFamily="34" charset="0"/>
                <a:ea typeface="+mn-ea"/>
                <a:cs typeface="+mn-cs"/>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300" baseline="0">
          <a:latin typeface="Arial" panose="020B0604020202020204"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B9FD0F-C2D7-419A-81F6-0B091CB3C311}" type="datetimeFigureOut">
              <a:rPr lang="fr-FR" smtClean="0"/>
              <a:t>08/10/2023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88B3CE-A1A3-4B5C-B43B-69593931C2A3}" type="slidenum">
              <a:rPr lang="fr-FR" smtClean="0"/>
              <a:t>‹N°›</a:t>
            </a:fld>
            <a:endParaRPr lang="fr-FR"/>
          </a:p>
        </p:txBody>
      </p:sp>
    </p:spTree>
    <p:extLst>
      <p:ext uri="{BB962C8B-B14F-4D97-AF65-F5344CB8AC3E}">
        <p14:creationId xmlns:p14="http://schemas.microsoft.com/office/powerpoint/2010/main" val="34088679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ésentation">
    <p:bg>
      <p:bgRef idx="1001">
        <a:schemeClr val="bg2"/>
      </p:bgRef>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046F640-256C-4B75-8374-3D57A317C4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986" y="69580"/>
            <a:ext cx="12576353" cy="8210082"/>
          </a:xfrm>
          <a:prstGeom prst="rect">
            <a:avLst/>
          </a:prstGeom>
        </p:spPr>
      </p:pic>
      <p:pic>
        <p:nvPicPr>
          <p:cNvPr id="15" name="Gráfico 14">
            <a:extLst>
              <a:ext uri="{FF2B5EF4-FFF2-40B4-BE49-F238E27FC236}">
                <a16:creationId xmlns:a16="http://schemas.microsoft.com/office/drawing/2014/main" id="{982FB276-5226-4961-A17B-88FC73D16DAA}"/>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313" y="348206"/>
            <a:ext cx="1873300" cy="754266"/>
          </a:xfrm>
          <a:prstGeom prst="rect">
            <a:avLst/>
          </a:prstGeom>
        </p:spPr>
      </p:pic>
      <p:sp>
        <p:nvSpPr>
          <p:cNvPr id="3" name="Marcador de texto 2">
            <a:extLst>
              <a:ext uri="{FF2B5EF4-FFF2-40B4-BE49-F238E27FC236}">
                <a16:creationId xmlns:a16="http://schemas.microsoft.com/office/drawing/2014/main" id="{F559E7E7-670E-4843-A8AD-C77FBDA84009}"/>
              </a:ext>
            </a:extLst>
          </p:cNvPr>
          <p:cNvSpPr>
            <a:spLocks noGrp="1"/>
          </p:cNvSpPr>
          <p:nvPr>
            <p:ph type="body" sz="quarter" idx="10" hasCustomPrompt="1"/>
          </p:nvPr>
        </p:nvSpPr>
        <p:spPr>
          <a:xfrm>
            <a:off x="342312" y="4340435"/>
            <a:ext cx="3640137" cy="320655"/>
          </a:xfrm>
          <a:prstGeom prst="rect">
            <a:avLst/>
          </a:prstGeom>
        </p:spPr>
        <p:txBody>
          <a:bodyPr/>
          <a:lstStyle>
            <a:lvl1pPr marL="0" indent="0">
              <a:buNone/>
              <a:defRPr sz="1600"/>
            </a:lvl1pPr>
          </a:lstStyle>
          <a:p>
            <a:pPr lvl="0"/>
            <a:r>
              <a:rPr lang="es-ES" dirty="0" err="1"/>
              <a:t>Prénom</a:t>
            </a:r>
            <a:r>
              <a:rPr lang="es-ES" dirty="0"/>
              <a:t>, NOM</a:t>
            </a:r>
          </a:p>
        </p:txBody>
      </p:sp>
      <p:sp>
        <p:nvSpPr>
          <p:cNvPr id="16" name="Marcador de texto 2">
            <a:extLst>
              <a:ext uri="{FF2B5EF4-FFF2-40B4-BE49-F238E27FC236}">
                <a16:creationId xmlns:a16="http://schemas.microsoft.com/office/drawing/2014/main" id="{3829AB17-48EA-48AA-8E59-4A1DE6FC4F11}"/>
              </a:ext>
            </a:extLst>
          </p:cNvPr>
          <p:cNvSpPr>
            <a:spLocks noGrp="1"/>
          </p:cNvSpPr>
          <p:nvPr>
            <p:ph type="body" sz="quarter" idx="11" hasCustomPrompt="1"/>
          </p:nvPr>
        </p:nvSpPr>
        <p:spPr>
          <a:xfrm>
            <a:off x="342314" y="5818143"/>
            <a:ext cx="2734374" cy="691651"/>
          </a:xfrm>
          <a:prstGeom prst="rect">
            <a:avLst/>
          </a:prstGeom>
        </p:spPr>
        <p:txBody>
          <a:bodyPr/>
          <a:lstStyle>
            <a:lvl1pPr marL="0" indent="0">
              <a:buNone/>
              <a:defRPr sz="1800"/>
            </a:lvl1pPr>
          </a:lstStyle>
          <a:p>
            <a:pPr lvl="0"/>
            <a:r>
              <a:rPr lang="es-ES" dirty="0" err="1"/>
              <a:t>Lieu</a:t>
            </a:r>
            <a:r>
              <a:rPr lang="es-ES" dirty="0"/>
              <a:t> de la </a:t>
            </a:r>
            <a:r>
              <a:rPr lang="es-ES" dirty="0" err="1"/>
              <a:t>conférence</a:t>
            </a:r>
            <a:r>
              <a:rPr lang="es-ES" dirty="0"/>
              <a:t>, Dates de la </a:t>
            </a:r>
            <a:r>
              <a:rPr lang="es-ES" dirty="0" err="1"/>
              <a:t>conférence</a:t>
            </a:r>
            <a:endParaRPr lang="es-ES" dirty="0"/>
          </a:p>
        </p:txBody>
      </p:sp>
      <p:sp>
        <p:nvSpPr>
          <p:cNvPr id="19" name="Marcador de posición de imagen 18">
            <a:extLst>
              <a:ext uri="{FF2B5EF4-FFF2-40B4-BE49-F238E27FC236}">
                <a16:creationId xmlns:a16="http://schemas.microsoft.com/office/drawing/2014/main" id="{8F3FF9E7-8B2C-4754-9C1E-F1FDDE575020}"/>
              </a:ext>
            </a:extLst>
          </p:cNvPr>
          <p:cNvSpPr>
            <a:spLocks noGrp="1"/>
          </p:cNvSpPr>
          <p:nvPr>
            <p:ph type="pic" sz="quarter" idx="13"/>
          </p:nvPr>
        </p:nvSpPr>
        <p:spPr>
          <a:xfrm>
            <a:off x="6096001" y="-311972"/>
            <a:ext cx="6105524" cy="7181085"/>
          </a:xfrm>
          <a:prstGeom prst="rect">
            <a:avLst/>
          </a:prstGeom>
        </p:spPr>
        <p:txBody>
          <a:bodyPr/>
          <a:lstStyle/>
          <a:p>
            <a:endParaRPr lang="es-ES" dirty="0"/>
          </a:p>
          <a:p>
            <a:r>
              <a:rPr lang="es-ES" dirty="0"/>
              <a:t>Imagen</a:t>
            </a:r>
          </a:p>
        </p:txBody>
      </p:sp>
      <p:sp>
        <p:nvSpPr>
          <p:cNvPr id="5" name="Marcador de texto 4">
            <a:extLst>
              <a:ext uri="{FF2B5EF4-FFF2-40B4-BE49-F238E27FC236}">
                <a16:creationId xmlns:a16="http://schemas.microsoft.com/office/drawing/2014/main" id="{00C16020-6810-4484-8842-3902CF35779E}"/>
              </a:ext>
            </a:extLst>
          </p:cNvPr>
          <p:cNvSpPr>
            <a:spLocks noGrp="1"/>
          </p:cNvSpPr>
          <p:nvPr>
            <p:ph type="body" sz="quarter" idx="12" hasCustomPrompt="1"/>
          </p:nvPr>
        </p:nvSpPr>
        <p:spPr>
          <a:xfrm>
            <a:off x="342900" y="3014320"/>
            <a:ext cx="6251538" cy="944563"/>
          </a:xfrm>
          <a:prstGeom prst="rect">
            <a:avLst/>
          </a:prstGeom>
        </p:spPr>
        <p:txBody>
          <a:bodyPr/>
          <a:lstStyle>
            <a:lvl1pPr marL="0" indent="0">
              <a:buNone/>
              <a:defRPr sz="36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s-ES" dirty="0" err="1"/>
              <a:t>Sous-titre</a:t>
            </a:r>
            <a:endParaRPr lang="es-ES" dirty="0"/>
          </a:p>
        </p:txBody>
      </p:sp>
      <p:sp>
        <p:nvSpPr>
          <p:cNvPr id="20" name="Marcador de texto 4">
            <a:extLst>
              <a:ext uri="{FF2B5EF4-FFF2-40B4-BE49-F238E27FC236}">
                <a16:creationId xmlns:a16="http://schemas.microsoft.com/office/drawing/2014/main" id="{15D01FC3-DDD3-494C-93DB-1A83CEAA04A3}"/>
              </a:ext>
            </a:extLst>
          </p:cNvPr>
          <p:cNvSpPr>
            <a:spLocks noGrp="1"/>
          </p:cNvSpPr>
          <p:nvPr>
            <p:ph type="body" sz="quarter" idx="14" hasCustomPrompt="1"/>
          </p:nvPr>
        </p:nvSpPr>
        <p:spPr>
          <a:xfrm>
            <a:off x="342900" y="2225264"/>
            <a:ext cx="6251538" cy="754266"/>
          </a:xfrm>
          <a:prstGeom prst="rect">
            <a:avLst/>
          </a:prstGeom>
        </p:spPr>
        <p:txBody>
          <a:bodyPr/>
          <a:lstStyle>
            <a:lvl1pPr marL="0" indent="0">
              <a:buNone/>
              <a:defRPr sz="5400">
                <a:solidFill>
                  <a:srgbClr val="F3BD48"/>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s-ES" dirty="0" err="1"/>
              <a:t>Titre</a:t>
            </a:r>
            <a:r>
              <a:rPr lang="es-ES" dirty="0"/>
              <a:t> de </a:t>
            </a:r>
            <a:r>
              <a:rPr lang="es-ES" dirty="0" err="1"/>
              <a:t>l’intervention</a:t>
            </a:r>
            <a:endParaRPr lang="es-ES" dirty="0"/>
          </a:p>
        </p:txBody>
      </p:sp>
      <p:sp>
        <p:nvSpPr>
          <p:cNvPr id="21" name="Marcador de texto 2">
            <a:extLst>
              <a:ext uri="{FF2B5EF4-FFF2-40B4-BE49-F238E27FC236}">
                <a16:creationId xmlns:a16="http://schemas.microsoft.com/office/drawing/2014/main" id="{69500F15-DF50-4E39-BC54-909A3E8F67F2}"/>
              </a:ext>
            </a:extLst>
          </p:cNvPr>
          <p:cNvSpPr>
            <a:spLocks noGrp="1"/>
          </p:cNvSpPr>
          <p:nvPr>
            <p:ph type="body" sz="quarter" idx="15" hasCustomPrompt="1"/>
          </p:nvPr>
        </p:nvSpPr>
        <p:spPr>
          <a:xfrm>
            <a:off x="342312" y="4721987"/>
            <a:ext cx="3640137" cy="320655"/>
          </a:xfrm>
          <a:prstGeom prst="rect">
            <a:avLst/>
          </a:prstGeom>
        </p:spPr>
        <p:txBody>
          <a:bodyPr/>
          <a:lstStyle>
            <a:lvl1pPr marL="0" indent="0">
              <a:buNone/>
              <a:defRPr sz="1600"/>
            </a:lvl1pPr>
          </a:lstStyle>
          <a:p>
            <a:pPr lvl="0"/>
            <a:r>
              <a:rPr lang="es-ES" dirty="0"/>
              <a:t>OFDT</a:t>
            </a:r>
          </a:p>
        </p:txBody>
      </p:sp>
    </p:spTree>
    <p:extLst>
      <p:ext uri="{BB962C8B-B14F-4D97-AF65-F5344CB8AC3E}">
        <p14:creationId xmlns:p14="http://schemas.microsoft.com/office/powerpoint/2010/main" val="40622302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42038E-E971-40CA-96BB-296369EFF1B3}"/>
              </a:ext>
            </a:extLst>
          </p:cNvPr>
          <p:cNvSpPr>
            <a:spLocks noGrp="1"/>
          </p:cNvSpPr>
          <p:nvPr>
            <p:ph type="dt" sz="half" idx="10"/>
          </p:nvPr>
        </p:nvSpPr>
        <p:spPr>
          <a:xfrm>
            <a:off x="838200" y="6356350"/>
            <a:ext cx="2743200" cy="365125"/>
          </a:xfrm>
          <a:prstGeom prst="rect">
            <a:avLst/>
          </a:prstGeom>
        </p:spPr>
        <p:txBody>
          <a:bodyPr/>
          <a:lstStyle/>
          <a:p>
            <a:fld id="{CFE91708-1249-487E-ADF8-377F617D1E1A}" type="datetimeFigureOut">
              <a:rPr lang="es-ES" smtClean="0"/>
              <a:t>08/10/2023</a:t>
            </a:fld>
            <a:endParaRPr lang="es-ES"/>
          </a:p>
        </p:txBody>
      </p:sp>
      <p:sp>
        <p:nvSpPr>
          <p:cNvPr id="3" name="Marcador de pie de página 2">
            <a:extLst>
              <a:ext uri="{FF2B5EF4-FFF2-40B4-BE49-F238E27FC236}">
                <a16:creationId xmlns:a16="http://schemas.microsoft.com/office/drawing/2014/main" id="{4840ACD9-F23F-4243-BE3C-75E286C79BF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F3689C9-1C75-484E-B93A-E29EF62A7229}"/>
              </a:ext>
            </a:extLst>
          </p:cNvPr>
          <p:cNvSpPr>
            <a:spLocks noGrp="1"/>
          </p:cNvSpPr>
          <p:nvPr>
            <p:ph type="sldNum" sz="quarter" idx="12"/>
          </p:nvPr>
        </p:nvSpPr>
        <p:spPr>
          <a:xfrm>
            <a:off x="8610600" y="6356350"/>
            <a:ext cx="2743200" cy="365125"/>
          </a:xfrm>
          <a:prstGeom prst="rect">
            <a:avLst/>
          </a:prstGeom>
        </p:spPr>
        <p:txBody>
          <a:bodyPr/>
          <a:lstStyle/>
          <a:p>
            <a:fld id="{037241F9-2D78-41CB-A87B-AF4A2A6CB33C}" type="slidenum">
              <a:rPr lang="es-ES" smtClean="0"/>
              <a:t>‹N°›</a:t>
            </a:fld>
            <a:endParaRPr lang="es-ES"/>
          </a:p>
        </p:txBody>
      </p:sp>
    </p:spTree>
    <p:extLst>
      <p:ext uri="{BB962C8B-B14F-4D97-AF65-F5344CB8AC3E}">
        <p14:creationId xmlns:p14="http://schemas.microsoft.com/office/powerpoint/2010/main" val="156733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ésentation OFDT / equipe">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B549A6EE-32C7-463A-84D7-2832D33BD531}"/>
              </a:ext>
            </a:extLst>
          </p:cNvPr>
          <p:cNvSpPr/>
          <p:nvPr userDrawn="1"/>
        </p:nvSpPr>
        <p:spPr>
          <a:xfrm rot="2188792">
            <a:off x="11667872" y="6429516"/>
            <a:ext cx="735735" cy="482536"/>
          </a:xfrm>
          <a:prstGeom prst="rect">
            <a:avLst/>
          </a:prstGeom>
          <a:solidFill>
            <a:srgbClr val="1D1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6545CAD8-8B3B-498D-AD0C-87E49FB17389}"/>
              </a:ext>
            </a:extLst>
          </p:cNvPr>
          <p:cNvSpPr txBox="1"/>
          <p:nvPr userDrawn="1"/>
        </p:nvSpPr>
        <p:spPr>
          <a:xfrm>
            <a:off x="11710555" y="6435646"/>
            <a:ext cx="384463" cy="523220"/>
          </a:xfrm>
          <a:prstGeom prst="rect">
            <a:avLst/>
          </a:prstGeom>
          <a:noFill/>
        </p:spPr>
        <p:txBody>
          <a:bodyPr wrap="square" rtlCol="0">
            <a:spAutoFit/>
          </a:bodyPr>
          <a:lstStyle/>
          <a:p>
            <a:pPr algn="ctr"/>
            <a:fld id="{4363873A-82A9-4D3D-A5D3-6FE20E225A27}" type="slidenum">
              <a:rPr lang="es-ES" sz="1400" b="0" i="0" smtClean="0">
                <a:solidFill>
                  <a:schemeClr val="bg1"/>
                </a:solidFill>
                <a:effectLst/>
                <a:latin typeface="Arial" panose="020B0604020202020204" pitchFamily="34" charset="0"/>
              </a:rPr>
              <a:pPr algn="ctr"/>
              <a:t>‹N°›</a:t>
            </a:fld>
            <a:endParaRPr lang="es-ES" sz="1400" dirty="0">
              <a:solidFill>
                <a:schemeClr val="bg1"/>
              </a:solidFill>
            </a:endParaRPr>
          </a:p>
        </p:txBody>
      </p:sp>
      <p:sp>
        <p:nvSpPr>
          <p:cNvPr id="26" name="Rectángulo 25">
            <a:extLst>
              <a:ext uri="{FF2B5EF4-FFF2-40B4-BE49-F238E27FC236}">
                <a16:creationId xmlns:a16="http://schemas.microsoft.com/office/drawing/2014/main" id="{89DBAC82-31A8-4756-B6C6-AAD61076FEC1}"/>
              </a:ext>
            </a:extLst>
          </p:cNvPr>
          <p:cNvSpPr/>
          <p:nvPr userDrawn="1"/>
        </p:nvSpPr>
        <p:spPr>
          <a:xfrm rot="3391185">
            <a:off x="1907873" y="-384808"/>
            <a:ext cx="2022782" cy="132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ECC90A18-87E0-486A-906C-813F077B883C}"/>
              </a:ext>
            </a:extLst>
          </p:cNvPr>
          <p:cNvSpPr/>
          <p:nvPr userDrawn="1"/>
        </p:nvSpPr>
        <p:spPr>
          <a:xfrm rot="3391185">
            <a:off x="6038951" y="-384808"/>
            <a:ext cx="2022782" cy="132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A3442517-7E1D-4EFF-8258-9438B3375CB4}"/>
              </a:ext>
            </a:extLst>
          </p:cNvPr>
          <p:cNvSpPr/>
          <p:nvPr userDrawn="1"/>
        </p:nvSpPr>
        <p:spPr>
          <a:xfrm rot="5400000">
            <a:off x="-2180254" y="2170877"/>
            <a:ext cx="6858002" cy="2516247"/>
          </a:xfrm>
          <a:prstGeom prst="rect">
            <a:avLst/>
          </a:prstGeom>
          <a:solidFill>
            <a:srgbClr val="1D1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2" name="Imagen 31" descr="Imagen que contiene persona, etapa, hombre, escena&#10;&#10;Descripción generada automáticamente">
            <a:extLst>
              <a:ext uri="{FF2B5EF4-FFF2-40B4-BE49-F238E27FC236}">
                <a16:creationId xmlns:a16="http://schemas.microsoft.com/office/drawing/2014/main" id="{08E4B01D-CF4A-473D-BD88-B66439994E6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52833" r="22798"/>
          <a:stretch/>
        </p:blipFill>
        <p:spPr>
          <a:xfrm>
            <a:off x="-9067" y="-1"/>
            <a:ext cx="2506871" cy="6858000"/>
          </a:xfrm>
          <a:prstGeom prst="rect">
            <a:avLst/>
          </a:prstGeom>
        </p:spPr>
      </p:pic>
      <p:pic>
        <p:nvPicPr>
          <p:cNvPr id="33" name="Gráfico 32">
            <a:extLst>
              <a:ext uri="{FF2B5EF4-FFF2-40B4-BE49-F238E27FC236}">
                <a16:creationId xmlns:a16="http://schemas.microsoft.com/office/drawing/2014/main" id="{2AF2E4DC-648F-4BCF-9793-4EBE3056ADE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313" y="348206"/>
            <a:ext cx="1873300" cy="754266"/>
          </a:xfrm>
          <a:prstGeom prst="rect">
            <a:avLst/>
          </a:prstGeom>
        </p:spPr>
      </p:pic>
    </p:spTree>
    <p:extLst>
      <p:ext uri="{BB962C8B-B14F-4D97-AF65-F5344CB8AC3E}">
        <p14:creationId xmlns:p14="http://schemas.microsoft.com/office/powerpoint/2010/main" val="332480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 plan">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9991BC8A-87C0-410B-A700-AEC1956F3D49}"/>
              </a:ext>
            </a:extLst>
          </p:cNvPr>
          <p:cNvSpPr/>
          <p:nvPr userDrawn="1"/>
        </p:nvSpPr>
        <p:spPr>
          <a:xfrm rot="2188792">
            <a:off x="11667872" y="6429516"/>
            <a:ext cx="735735" cy="482536"/>
          </a:xfrm>
          <a:prstGeom prst="rect">
            <a:avLst/>
          </a:prstGeom>
          <a:solidFill>
            <a:srgbClr val="1D1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a:extLst>
              <a:ext uri="{FF2B5EF4-FFF2-40B4-BE49-F238E27FC236}">
                <a16:creationId xmlns:a16="http://schemas.microsoft.com/office/drawing/2014/main" id="{0BB80253-196A-43E6-955C-E2D4FCE829FD}"/>
              </a:ext>
            </a:extLst>
          </p:cNvPr>
          <p:cNvSpPr txBox="1"/>
          <p:nvPr userDrawn="1"/>
        </p:nvSpPr>
        <p:spPr>
          <a:xfrm>
            <a:off x="11710555" y="6435646"/>
            <a:ext cx="384463" cy="523220"/>
          </a:xfrm>
          <a:prstGeom prst="rect">
            <a:avLst/>
          </a:prstGeom>
          <a:noFill/>
        </p:spPr>
        <p:txBody>
          <a:bodyPr wrap="square" rtlCol="0">
            <a:spAutoFit/>
          </a:bodyPr>
          <a:lstStyle/>
          <a:p>
            <a:pPr algn="ctr"/>
            <a:fld id="{4363873A-82A9-4D3D-A5D3-6FE20E225A27}" type="slidenum">
              <a:rPr lang="es-ES" sz="1400" b="0" i="0" smtClean="0">
                <a:solidFill>
                  <a:schemeClr val="bg1"/>
                </a:solidFill>
                <a:effectLst/>
                <a:latin typeface="Arial" panose="020B0604020202020204" pitchFamily="34" charset="0"/>
              </a:rPr>
              <a:pPr algn="ctr"/>
              <a:t>‹N°›</a:t>
            </a:fld>
            <a:endParaRPr lang="es-ES" sz="1400" dirty="0">
              <a:solidFill>
                <a:schemeClr val="bg1"/>
              </a:solidFill>
            </a:endParaRPr>
          </a:p>
        </p:txBody>
      </p:sp>
      <p:sp>
        <p:nvSpPr>
          <p:cNvPr id="32" name="Rectángulo 31">
            <a:extLst>
              <a:ext uri="{FF2B5EF4-FFF2-40B4-BE49-F238E27FC236}">
                <a16:creationId xmlns:a16="http://schemas.microsoft.com/office/drawing/2014/main" id="{090EC083-1CA5-4BB9-A13D-8FB614071042}"/>
              </a:ext>
            </a:extLst>
          </p:cNvPr>
          <p:cNvSpPr/>
          <p:nvPr userDrawn="1"/>
        </p:nvSpPr>
        <p:spPr>
          <a:xfrm>
            <a:off x="0" y="0"/>
            <a:ext cx="12192000" cy="1290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a:extLst>
              <a:ext uri="{FF2B5EF4-FFF2-40B4-BE49-F238E27FC236}">
                <a16:creationId xmlns:a16="http://schemas.microsoft.com/office/drawing/2014/main" id="{F91297D4-F342-4C87-89B6-AD2797E79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6"/>
            <a:ext cx="12192000" cy="1297748"/>
          </a:xfrm>
          <a:prstGeom prst="rect">
            <a:avLst/>
          </a:prstGeom>
        </p:spPr>
      </p:pic>
      <p:sp>
        <p:nvSpPr>
          <p:cNvPr id="34" name="Rectángulo 33">
            <a:extLst>
              <a:ext uri="{FF2B5EF4-FFF2-40B4-BE49-F238E27FC236}">
                <a16:creationId xmlns:a16="http://schemas.microsoft.com/office/drawing/2014/main" id="{BB5BEBBB-BCEE-4392-8395-8C67DF1671F5}"/>
              </a:ext>
            </a:extLst>
          </p:cNvPr>
          <p:cNvSpPr/>
          <p:nvPr userDrawn="1"/>
        </p:nvSpPr>
        <p:spPr>
          <a:xfrm rot="3391185">
            <a:off x="-411617" y="-384808"/>
            <a:ext cx="2022782" cy="132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Título 1">
            <a:extLst>
              <a:ext uri="{FF2B5EF4-FFF2-40B4-BE49-F238E27FC236}">
                <a16:creationId xmlns:a16="http://schemas.microsoft.com/office/drawing/2014/main" id="{111DF6F2-2108-4143-B956-C0CA12AD983E}"/>
              </a:ext>
            </a:extLst>
          </p:cNvPr>
          <p:cNvSpPr>
            <a:spLocks noGrp="1"/>
          </p:cNvSpPr>
          <p:nvPr>
            <p:ph type="ctrTitle" hasCustomPrompt="1"/>
          </p:nvPr>
        </p:nvSpPr>
        <p:spPr>
          <a:xfrm>
            <a:off x="963906" y="387523"/>
            <a:ext cx="9144000" cy="544284"/>
          </a:xfrm>
          <a:prstGeom prst="rect">
            <a:avLst/>
          </a:prstGeom>
        </p:spPr>
        <p:txBody>
          <a:bodyPr anchor="b"/>
          <a:lstStyle>
            <a:lvl1pPr algn="l">
              <a:defRPr sz="3200" b="0">
                <a:solidFill>
                  <a:srgbClr val="FFFFFF"/>
                </a:solidFill>
              </a:defRPr>
            </a:lvl1pPr>
          </a:lstStyle>
          <a:p>
            <a:r>
              <a:rPr lang="es-ES" dirty="0"/>
              <a:t>SOMMAIRE / PLAN</a:t>
            </a:r>
          </a:p>
        </p:txBody>
      </p:sp>
      <p:grpSp>
        <p:nvGrpSpPr>
          <p:cNvPr id="39" name="Grupo 38">
            <a:extLst>
              <a:ext uri="{FF2B5EF4-FFF2-40B4-BE49-F238E27FC236}">
                <a16:creationId xmlns:a16="http://schemas.microsoft.com/office/drawing/2014/main" id="{FD3BF58A-9096-44A8-ABAD-ECFB456C80BA}"/>
              </a:ext>
            </a:extLst>
          </p:cNvPr>
          <p:cNvGrpSpPr/>
          <p:nvPr userDrawn="1"/>
        </p:nvGrpSpPr>
        <p:grpSpPr>
          <a:xfrm>
            <a:off x="10107906" y="3936179"/>
            <a:ext cx="4498191" cy="4498191"/>
            <a:chOff x="10476067" y="-1775117"/>
            <a:chExt cx="3583556" cy="3583556"/>
          </a:xfrm>
        </p:grpSpPr>
        <p:sp>
          <p:nvSpPr>
            <p:cNvPr id="40" name="Elipse 39">
              <a:extLst>
                <a:ext uri="{FF2B5EF4-FFF2-40B4-BE49-F238E27FC236}">
                  <a16:creationId xmlns:a16="http://schemas.microsoft.com/office/drawing/2014/main" id="{18D460DE-0474-454B-9200-13302127D34B}"/>
                </a:ext>
              </a:extLst>
            </p:cNvPr>
            <p:cNvSpPr/>
            <p:nvPr/>
          </p:nvSpPr>
          <p:spPr>
            <a:xfrm>
              <a:off x="11117399" y="-1133880"/>
              <a:ext cx="2301082" cy="2301082"/>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id="{28253B50-A169-4B79-A431-D4E3297D5C21}"/>
                </a:ext>
              </a:extLst>
            </p:cNvPr>
            <p:cNvSpPr/>
            <p:nvPr/>
          </p:nvSpPr>
          <p:spPr>
            <a:xfrm>
              <a:off x="10804097" y="-1447087"/>
              <a:ext cx="2927496" cy="292749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a:extLst>
                <a:ext uri="{FF2B5EF4-FFF2-40B4-BE49-F238E27FC236}">
                  <a16:creationId xmlns:a16="http://schemas.microsoft.com/office/drawing/2014/main" id="{A257E198-7969-4919-9B6C-20ACA5A09BC8}"/>
                </a:ext>
              </a:extLst>
            </p:cNvPr>
            <p:cNvSpPr/>
            <p:nvPr/>
          </p:nvSpPr>
          <p:spPr>
            <a:xfrm>
              <a:off x="10476067" y="-1775117"/>
              <a:ext cx="3583556" cy="358355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74933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 plan - 2">
    <p:spTree>
      <p:nvGrpSpPr>
        <p:cNvPr id="1" name=""/>
        <p:cNvGrpSpPr/>
        <p:nvPr/>
      </p:nvGrpSpPr>
      <p:grpSpPr>
        <a:xfrm>
          <a:off x="0" y="0"/>
          <a:ext cx="0" cy="0"/>
          <a:chOff x="0" y="0"/>
          <a:chExt cx="0" cy="0"/>
        </a:xfrm>
      </p:grpSpPr>
      <p:sp>
        <p:nvSpPr>
          <p:cNvPr id="18" name="Titre 1">
            <a:extLst>
              <a:ext uri="{FF2B5EF4-FFF2-40B4-BE49-F238E27FC236}">
                <a16:creationId xmlns:a16="http://schemas.microsoft.com/office/drawing/2014/main" id="{FA46D9EA-408B-4DB9-A2EC-F6E827386CF8}"/>
              </a:ext>
            </a:extLst>
          </p:cNvPr>
          <p:cNvSpPr txBox="1">
            <a:spLocks/>
          </p:cNvSpPr>
          <p:nvPr userDrawn="1"/>
        </p:nvSpPr>
        <p:spPr>
          <a:xfrm>
            <a:off x="963906" y="3233354"/>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2</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21" name="Titre 1">
            <a:extLst>
              <a:ext uri="{FF2B5EF4-FFF2-40B4-BE49-F238E27FC236}">
                <a16:creationId xmlns:a16="http://schemas.microsoft.com/office/drawing/2014/main" id="{EE7E9FE9-55B6-441B-8D9C-BF36A4F19DCA}"/>
              </a:ext>
            </a:extLst>
          </p:cNvPr>
          <p:cNvSpPr txBox="1">
            <a:spLocks/>
          </p:cNvSpPr>
          <p:nvPr userDrawn="1"/>
        </p:nvSpPr>
        <p:spPr>
          <a:xfrm>
            <a:off x="963906" y="4821146"/>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3</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27" name="Rectángulo 26">
            <a:extLst>
              <a:ext uri="{FF2B5EF4-FFF2-40B4-BE49-F238E27FC236}">
                <a16:creationId xmlns:a16="http://schemas.microsoft.com/office/drawing/2014/main" id="{9991BC8A-87C0-410B-A700-AEC1956F3D49}"/>
              </a:ext>
            </a:extLst>
          </p:cNvPr>
          <p:cNvSpPr/>
          <p:nvPr userDrawn="1"/>
        </p:nvSpPr>
        <p:spPr>
          <a:xfrm rot="2188792">
            <a:off x="11667872" y="6429516"/>
            <a:ext cx="735735" cy="482536"/>
          </a:xfrm>
          <a:prstGeom prst="rect">
            <a:avLst/>
          </a:prstGeom>
          <a:solidFill>
            <a:srgbClr val="1D1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a:extLst>
              <a:ext uri="{FF2B5EF4-FFF2-40B4-BE49-F238E27FC236}">
                <a16:creationId xmlns:a16="http://schemas.microsoft.com/office/drawing/2014/main" id="{0BB80253-196A-43E6-955C-E2D4FCE829FD}"/>
              </a:ext>
            </a:extLst>
          </p:cNvPr>
          <p:cNvSpPr txBox="1"/>
          <p:nvPr userDrawn="1"/>
        </p:nvSpPr>
        <p:spPr>
          <a:xfrm>
            <a:off x="11710555" y="6435646"/>
            <a:ext cx="384463" cy="523220"/>
          </a:xfrm>
          <a:prstGeom prst="rect">
            <a:avLst/>
          </a:prstGeom>
          <a:noFill/>
        </p:spPr>
        <p:txBody>
          <a:bodyPr wrap="square" rtlCol="0">
            <a:spAutoFit/>
          </a:bodyPr>
          <a:lstStyle/>
          <a:p>
            <a:pPr algn="ctr"/>
            <a:fld id="{4363873A-82A9-4D3D-A5D3-6FE20E225A27}" type="slidenum">
              <a:rPr lang="es-ES" sz="1400" b="0" i="0" smtClean="0">
                <a:solidFill>
                  <a:schemeClr val="bg1"/>
                </a:solidFill>
                <a:effectLst/>
                <a:latin typeface="Arial" panose="020B0604020202020204" pitchFamily="34" charset="0"/>
              </a:rPr>
              <a:pPr algn="ctr"/>
              <a:t>‹N°›</a:t>
            </a:fld>
            <a:endParaRPr lang="es-ES" sz="1400" dirty="0">
              <a:solidFill>
                <a:schemeClr val="bg1"/>
              </a:solidFill>
            </a:endParaRPr>
          </a:p>
        </p:txBody>
      </p:sp>
      <p:sp>
        <p:nvSpPr>
          <p:cNvPr id="29" name="Titre 1">
            <a:extLst>
              <a:ext uri="{FF2B5EF4-FFF2-40B4-BE49-F238E27FC236}">
                <a16:creationId xmlns:a16="http://schemas.microsoft.com/office/drawing/2014/main" id="{C8A44247-4DA1-4DE9-8E49-D840295F5301}"/>
              </a:ext>
            </a:extLst>
          </p:cNvPr>
          <p:cNvSpPr txBox="1">
            <a:spLocks/>
          </p:cNvSpPr>
          <p:nvPr userDrawn="1"/>
        </p:nvSpPr>
        <p:spPr>
          <a:xfrm>
            <a:off x="1001089" y="1747069"/>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1</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36" name="Marcador de texto 35">
            <a:extLst>
              <a:ext uri="{FF2B5EF4-FFF2-40B4-BE49-F238E27FC236}">
                <a16:creationId xmlns:a16="http://schemas.microsoft.com/office/drawing/2014/main" id="{479E16B5-A92B-46AD-B24F-013EDC0CC89E}"/>
              </a:ext>
            </a:extLst>
          </p:cNvPr>
          <p:cNvSpPr>
            <a:spLocks noGrp="1"/>
          </p:cNvSpPr>
          <p:nvPr>
            <p:ph type="body" sz="quarter" idx="11" hasCustomPrompt="1"/>
          </p:nvPr>
        </p:nvSpPr>
        <p:spPr>
          <a:xfrm>
            <a:off x="1598034" y="3326252"/>
            <a:ext cx="4497950" cy="637275"/>
          </a:xfrm>
          <a:prstGeom prst="rect">
            <a:avLst/>
          </a:prstGeom>
        </p:spPr>
        <p:txBody>
          <a:bodyPr anchor="ctr"/>
          <a:lstStyle>
            <a:lvl1pPr marL="0" indent="0">
              <a:lnSpc>
                <a:spcPct val="100000"/>
              </a:lnSpc>
              <a:buNone/>
              <a:defRPr sz="1600">
                <a:solidFill>
                  <a:srgbClr val="1D1645"/>
                </a:solidFill>
                <a:latin typeface="+mj-lt"/>
              </a:defRPr>
            </a:lvl1pPr>
          </a:lstStyle>
          <a:p>
            <a:pPr lvl="0"/>
            <a:r>
              <a:rPr lang="es-ES" dirty="0" err="1"/>
              <a:t>Lorem</a:t>
            </a:r>
            <a:r>
              <a:rPr lang="es-ES" dirty="0"/>
              <a:t> </a:t>
            </a:r>
            <a:r>
              <a:rPr lang="es-ES" dirty="0" err="1"/>
              <a:t>Ipsum</a:t>
            </a:r>
            <a:r>
              <a:rPr lang="es-ES" dirty="0"/>
              <a:t> </a:t>
            </a:r>
            <a:r>
              <a:rPr lang="es-ES" dirty="0" err="1"/>
              <a:t>pellentesque</a:t>
            </a:r>
            <a:r>
              <a:rPr lang="es-ES" dirty="0"/>
              <a:t> </a:t>
            </a:r>
            <a:r>
              <a:rPr lang="es-ES" dirty="0" err="1"/>
              <a:t>vel</a:t>
            </a:r>
            <a:r>
              <a:rPr lang="es-ES" dirty="0"/>
              <a:t> </a:t>
            </a:r>
            <a:r>
              <a:rPr lang="es-ES" dirty="0" err="1"/>
              <a:t>vestibulum</a:t>
            </a:r>
            <a:r>
              <a:rPr lang="es-ES" dirty="0"/>
              <a:t> </a:t>
            </a:r>
            <a:r>
              <a:rPr lang="es-ES" dirty="0" err="1"/>
              <a:t>quam</a:t>
            </a:r>
            <a:r>
              <a:rPr lang="es-ES" dirty="0"/>
              <a:t>, in </a:t>
            </a:r>
            <a:r>
              <a:rPr lang="es-ES" dirty="0" err="1"/>
              <a:t>fringilla</a:t>
            </a:r>
            <a:r>
              <a:rPr lang="es-ES" dirty="0"/>
              <a:t> leo. 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r>
              <a:rPr lang="es-ES" dirty="0"/>
              <a:t> </a:t>
            </a:r>
            <a:r>
              <a:rPr lang="es-ES" dirty="0" err="1"/>
              <a:t>imperdiet</a:t>
            </a:r>
            <a:endParaRPr lang="es-ES" dirty="0"/>
          </a:p>
        </p:txBody>
      </p:sp>
      <p:sp>
        <p:nvSpPr>
          <p:cNvPr id="37" name="Marcador de texto 35">
            <a:extLst>
              <a:ext uri="{FF2B5EF4-FFF2-40B4-BE49-F238E27FC236}">
                <a16:creationId xmlns:a16="http://schemas.microsoft.com/office/drawing/2014/main" id="{43FC7DCA-8704-4AFF-8B5D-F17362038668}"/>
              </a:ext>
            </a:extLst>
          </p:cNvPr>
          <p:cNvSpPr>
            <a:spLocks noGrp="1"/>
          </p:cNvSpPr>
          <p:nvPr>
            <p:ph type="body" sz="quarter" idx="12" hasCustomPrompt="1"/>
          </p:nvPr>
        </p:nvSpPr>
        <p:spPr>
          <a:xfrm>
            <a:off x="1598034" y="1747069"/>
            <a:ext cx="4497949" cy="637275"/>
          </a:xfrm>
          <a:prstGeom prst="rect">
            <a:avLst/>
          </a:prstGeom>
        </p:spPr>
        <p:txBody>
          <a:bodyPr anchor="ctr"/>
          <a:lstStyle>
            <a:lvl1pPr marL="0" indent="0">
              <a:lnSpc>
                <a:spcPct val="100000"/>
              </a:lnSpc>
              <a:buNone/>
              <a:defRPr sz="1600">
                <a:solidFill>
                  <a:srgbClr val="1D1645"/>
                </a:solidFill>
                <a:latin typeface="+mj-lt"/>
              </a:defRPr>
            </a:lvl1pPr>
          </a:lstStyle>
          <a:p>
            <a:pPr lvl="0"/>
            <a:r>
              <a:rPr lang="es-ES" dirty="0" err="1"/>
              <a:t>Lorem</a:t>
            </a:r>
            <a:r>
              <a:rPr lang="es-ES" dirty="0"/>
              <a:t> </a:t>
            </a:r>
            <a:r>
              <a:rPr lang="es-ES" dirty="0" err="1"/>
              <a:t>Ipsum</a:t>
            </a:r>
            <a:r>
              <a:rPr lang="es-ES" dirty="0"/>
              <a:t> </a:t>
            </a:r>
            <a:r>
              <a:rPr lang="es-ES" dirty="0" err="1"/>
              <a:t>pellentesque</a:t>
            </a:r>
            <a:r>
              <a:rPr lang="es-ES" dirty="0"/>
              <a:t> </a:t>
            </a:r>
            <a:r>
              <a:rPr lang="es-ES" dirty="0" err="1"/>
              <a:t>vel</a:t>
            </a:r>
            <a:r>
              <a:rPr lang="es-ES" dirty="0"/>
              <a:t> </a:t>
            </a:r>
            <a:r>
              <a:rPr lang="es-ES" dirty="0" err="1"/>
              <a:t>vestibulum</a:t>
            </a:r>
            <a:r>
              <a:rPr lang="es-ES" dirty="0"/>
              <a:t> </a:t>
            </a:r>
            <a:r>
              <a:rPr lang="es-ES" dirty="0" err="1"/>
              <a:t>quam</a:t>
            </a:r>
            <a:r>
              <a:rPr lang="es-ES" dirty="0"/>
              <a:t>, in </a:t>
            </a:r>
            <a:r>
              <a:rPr lang="es-ES" dirty="0" err="1"/>
              <a:t>fringilla</a:t>
            </a:r>
            <a:r>
              <a:rPr lang="es-ES" dirty="0"/>
              <a:t> leo. Vivamus ex </a:t>
            </a:r>
            <a:r>
              <a:rPr lang="es-ES" dirty="0" err="1"/>
              <a:t>nisi</a:t>
            </a:r>
            <a:r>
              <a:rPr lang="es-ES" dirty="0"/>
              <a:t>, rutrum </a:t>
            </a:r>
            <a:r>
              <a:rPr lang="es-ES" dirty="0" err="1"/>
              <a:t>sit</a:t>
            </a:r>
            <a:r>
              <a:rPr lang="es-ES" dirty="0"/>
              <a:t> </a:t>
            </a:r>
            <a:r>
              <a:rPr lang="es-ES" dirty="0" err="1"/>
              <a:t>amet</a:t>
            </a:r>
            <a:endParaRPr lang="es-ES" dirty="0"/>
          </a:p>
        </p:txBody>
      </p:sp>
      <p:sp>
        <p:nvSpPr>
          <p:cNvPr id="38" name="Marcador de texto 35">
            <a:extLst>
              <a:ext uri="{FF2B5EF4-FFF2-40B4-BE49-F238E27FC236}">
                <a16:creationId xmlns:a16="http://schemas.microsoft.com/office/drawing/2014/main" id="{FB495370-586E-45DD-8005-149186442793}"/>
              </a:ext>
            </a:extLst>
          </p:cNvPr>
          <p:cNvSpPr>
            <a:spLocks noGrp="1"/>
          </p:cNvSpPr>
          <p:nvPr>
            <p:ph type="body" sz="quarter" idx="13" hasCustomPrompt="1"/>
          </p:nvPr>
        </p:nvSpPr>
        <p:spPr>
          <a:xfrm>
            <a:off x="1598034" y="4821146"/>
            <a:ext cx="4497949" cy="637275"/>
          </a:xfrm>
          <a:prstGeom prst="rect">
            <a:avLst/>
          </a:prstGeom>
        </p:spPr>
        <p:txBody>
          <a:bodyPr anchor="ctr"/>
          <a:lstStyle>
            <a:lvl1pPr marL="0" indent="0">
              <a:lnSpc>
                <a:spcPct val="100000"/>
              </a:lnSpc>
              <a:buNone/>
              <a:defRPr sz="1600">
                <a:solidFill>
                  <a:srgbClr val="1D1645"/>
                </a:solidFill>
                <a:latin typeface="+mj-lt"/>
              </a:defRPr>
            </a:lvl1pPr>
          </a:lstStyle>
          <a:p>
            <a:pPr lvl="0"/>
            <a:r>
              <a:rPr lang="es-ES" dirty="0" err="1"/>
              <a:t>Lorem</a:t>
            </a:r>
            <a:r>
              <a:rPr lang="es-ES" dirty="0"/>
              <a:t> </a:t>
            </a:r>
            <a:r>
              <a:rPr lang="es-ES" dirty="0" err="1"/>
              <a:t>Ipsum</a:t>
            </a:r>
            <a:r>
              <a:rPr lang="es-ES" dirty="0"/>
              <a:t> </a:t>
            </a:r>
            <a:r>
              <a:rPr lang="es-ES" dirty="0" err="1"/>
              <a:t>pellentesque</a:t>
            </a:r>
            <a:r>
              <a:rPr lang="es-ES" dirty="0"/>
              <a:t> </a:t>
            </a:r>
            <a:r>
              <a:rPr lang="es-ES" dirty="0" err="1"/>
              <a:t>vel</a:t>
            </a:r>
            <a:r>
              <a:rPr lang="es-ES" dirty="0"/>
              <a:t> </a:t>
            </a:r>
            <a:r>
              <a:rPr lang="es-ES" dirty="0" err="1"/>
              <a:t>vestibulum</a:t>
            </a:r>
            <a:r>
              <a:rPr lang="es-ES" dirty="0"/>
              <a:t> </a:t>
            </a:r>
            <a:r>
              <a:rPr lang="es-ES" dirty="0" err="1"/>
              <a:t>quam</a:t>
            </a:r>
            <a:r>
              <a:rPr lang="es-ES" dirty="0"/>
              <a:t>, in </a:t>
            </a:r>
            <a:r>
              <a:rPr lang="es-ES" dirty="0" err="1"/>
              <a:t>frinfilla</a:t>
            </a:r>
            <a:r>
              <a:rPr lang="es-ES" dirty="0"/>
              <a:t> leo. 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endParaRPr lang="es-ES" dirty="0"/>
          </a:p>
        </p:txBody>
      </p:sp>
      <p:sp>
        <p:nvSpPr>
          <p:cNvPr id="42" name="Marcador de texto 41">
            <a:extLst>
              <a:ext uri="{FF2B5EF4-FFF2-40B4-BE49-F238E27FC236}">
                <a16:creationId xmlns:a16="http://schemas.microsoft.com/office/drawing/2014/main" id="{FA47AAEC-6BDA-4644-874B-3C0CF2FE5185}"/>
              </a:ext>
            </a:extLst>
          </p:cNvPr>
          <p:cNvSpPr>
            <a:spLocks noGrp="1"/>
          </p:cNvSpPr>
          <p:nvPr>
            <p:ph type="body" sz="quarter" idx="14" hasCustomPrompt="1"/>
          </p:nvPr>
        </p:nvSpPr>
        <p:spPr>
          <a:xfrm>
            <a:off x="1598075" y="2403920"/>
            <a:ext cx="4497925" cy="548807"/>
          </a:xfrm>
          <a:prstGeom prst="rect">
            <a:avLst/>
          </a:prstGeom>
        </p:spPr>
        <p:txBody>
          <a:bodyPr/>
          <a:lstStyle>
            <a:lvl1pPr marL="0" indent="0">
              <a:buNone/>
              <a:defRPr sz="1200">
                <a:solidFill>
                  <a:srgbClr val="1D1645"/>
                </a:solidFill>
              </a:defRPr>
            </a:lvl1pPr>
            <a:lvl2pPr>
              <a:defRPr sz="2000"/>
            </a:lvl2pPr>
            <a:lvl3pPr>
              <a:defRPr sz="1800"/>
            </a:lvl3pPr>
            <a:lvl4pPr>
              <a:defRPr sz="1600"/>
            </a:lvl4pPr>
            <a:lvl5pPr>
              <a:defRPr sz="1600"/>
            </a:lvl5pPr>
          </a:lstStyle>
          <a:p>
            <a:pPr lvl="0"/>
            <a:r>
              <a:rPr lang="es-ES" dirty="0"/>
              <a:t>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r>
              <a:rPr lang="es-ES" dirty="0"/>
              <a:t> non, </a:t>
            </a:r>
            <a:r>
              <a:rPr lang="es-ES" dirty="0" err="1"/>
              <a:t>imperdier</a:t>
            </a:r>
            <a:r>
              <a:rPr lang="es-ES" dirty="0"/>
              <a:t> </a:t>
            </a:r>
            <a:r>
              <a:rPr lang="es-ES" dirty="0" err="1"/>
              <a:t>dapibus</a:t>
            </a:r>
            <a:r>
              <a:rPr lang="es-ES" dirty="0"/>
              <a:t> </a:t>
            </a:r>
            <a:r>
              <a:rPr lang="es-ES" dirty="0" err="1"/>
              <a:t>elit</a:t>
            </a:r>
            <a:r>
              <a:rPr lang="es-ES" dirty="0"/>
              <a:t>. Mauris </a:t>
            </a:r>
            <a:r>
              <a:rPr lang="es-ES" dirty="0" err="1"/>
              <a:t>cursus</a:t>
            </a:r>
            <a:r>
              <a:rPr lang="es-ES" dirty="0"/>
              <a:t> vivera </a:t>
            </a:r>
            <a:r>
              <a:rPr lang="es-ES" dirty="0" err="1"/>
              <a:t>erat</a:t>
            </a:r>
            <a:r>
              <a:rPr lang="es-ES" dirty="0"/>
              <a:t> </a:t>
            </a:r>
            <a:r>
              <a:rPr lang="es-ES" dirty="0" err="1"/>
              <a:t>nec</a:t>
            </a:r>
            <a:r>
              <a:rPr lang="es-ES" dirty="0"/>
              <a:t> </a:t>
            </a:r>
            <a:r>
              <a:rPr lang="es-ES" dirty="0" err="1"/>
              <a:t>egestas</a:t>
            </a:r>
            <a:r>
              <a:rPr lang="es-ES" dirty="0"/>
              <a:t>. Vivamus et rutrum eros.</a:t>
            </a:r>
          </a:p>
        </p:txBody>
      </p:sp>
      <p:sp>
        <p:nvSpPr>
          <p:cNvPr id="43" name="Marcador de texto 41">
            <a:extLst>
              <a:ext uri="{FF2B5EF4-FFF2-40B4-BE49-F238E27FC236}">
                <a16:creationId xmlns:a16="http://schemas.microsoft.com/office/drawing/2014/main" id="{5E91206D-27F5-4708-84FD-622AD724C9FC}"/>
              </a:ext>
            </a:extLst>
          </p:cNvPr>
          <p:cNvSpPr>
            <a:spLocks noGrp="1"/>
          </p:cNvSpPr>
          <p:nvPr>
            <p:ph type="body" sz="quarter" idx="15" hasCustomPrompt="1"/>
          </p:nvPr>
        </p:nvSpPr>
        <p:spPr>
          <a:xfrm>
            <a:off x="1598075" y="3983103"/>
            <a:ext cx="4497925" cy="548807"/>
          </a:xfrm>
          <a:prstGeom prst="rect">
            <a:avLst/>
          </a:prstGeom>
        </p:spPr>
        <p:txBody>
          <a:bodyPr/>
          <a:lstStyle>
            <a:lvl1pPr marL="0" indent="0">
              <a:buNone/>
              <a:defRPr sz="1200">
                <a:solidFill>
                  <a:srgbClr val="1D1645"/>
                </a:solidFill>
              </a:defRPr>
            </a:lvl1pPr>
            <a:lvl2pPr>
              <a:defRPr sz="2000"/>
            </a:lvl2pPr>
            <a:lvl3pPr>
              <a:defRPr sz="1800"/>
            </a:lvl3pPr>
            <a:lvl4pPr>
              <a:defRPr sz="1600"/>
            </a:lvl4pPr>
            <a:lvl5pPr>
              <a:defRPr sz="1600"/>
            </a:lvl5pPr>
          </a:lstStyle>
          <a:p>
            <a:pPr lvl="0"/>
            <a:r>
              <a:rPr lang="es-ES" dirty="0"/>
              <a:t>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r>
              <a:rPr lang="es-ES" dirty="0"/>
              <a:t> non, </a:t>
            </a:r>
            <a:r>
              <a:rPr lang="es-ES" dirty="0" err="1"/>
              <a:t>imperdier</a:t>
            </a:r>
            <a:r>
              <a:rPr lang="es-ES" dirty="0"/>
              <a:t> </a:t>
            </a:r>
            <a:r>
              <a:rPr lang="es-ES" dirty="0" err="1"/>
              <a:t>dapibus</a:t>
            </a:r>
            <a:r>
              <a:rPr lang="es-ES" dirty="0"/>
              <a:t> </a:t>
            </a:r>
            <a:r>
              <a:rPr lang="es-ES" dirty="0" err="1"/>
              <a:t>elit</a:t>
            </a:r>
            <a:r>
              <a:rPr lang="es-ES" dirty="0"/>
              <a:t>. Mauris </a:t>
            </a:r>
            <a:r>
              <a:rPr lang="es-ES" dirty="0" err="1"/>
              <a:t>cursus</a:t>
            </a:r>
            <a:r>
              <a:rPr lang="es-ES" dirty="0"/>
              <a:t> vivera </a:t>
            </a:r>
            <a:r>
              <a:rPr lang="es-ES" dirty="0" err="1"/>
              <a:t>erat</a:t>
            </a:r>
            <a:r>
              <a:rPr lang="es-ES" dirty="0"/>
              <a:t> </a:t>
            </a:r>
            <a:r>
              <a:rPr lang="es-ES" dirty="0" err="1"/>
              <a:t>nec</a:t>
            </a:r>
            <a:r>
              <a:rPr lang="es-ES" dirty="0"/>
              <a:t> </a:t>
            </a:r>
            <a:r>
              <a:rPr lang="es-ES" dirty="0" err="1"/>
              <a:t>egestas</a:t>
            </a:r>
            <a:r>
              <a:rPr lang="es-ES" dirty="0"/>
              <a:t>. Vivamus et rutrum eros.</a:t>
            </a:r>
          </a:p>
        </p:txBody>
      </p:sp>
      <p:sp>
        <p:nvSpPr>
          <p:cNvPr id="44" name="Marcador de texto 41">
            <a:extLst>
              <a:ext uri="{FF2B5EF4-FFF2-40B4-BE49-F238E27FC236}">
                <a16:creationId xmlns:a16="http://schemas.microsoft.com/office/drawing/2014/main" id="{178BEE18-F3B4-4922-A98F-C2524E42596E}"/>
              </a:ext>
            </a:extLst>
          </p:cNvPr>
          <p:cNvSpPr>
            <a:spLocks noGrp="1"/>
          </p:cNvSpPr>
          <p:nvPr>
            <p:ph type="body" sz="quarter" idx="16" hasCustomPrompt="1"/>
          </p:nvPr>
        </p:nvSpPr>
        <p:spPr>
          <a:xfrm>
            <a:off x="1598075" y="5481124"/>
            <a:ext cx="4497925" cy="548807"/>
          </a:xfrm>
          <a:prstGeom prst="rect">
            <a:avLst/>
          </a:prstGeom>
        </p:spPr>
        <p:txBody>
          <a:bodyPr/>
          <a:lstStyle>
            <a:lvl1pPr marL="0" indent="0">
              <a:buNone/>
              <a:defRPr sz="1200">
                <a:solidFill>
                  <a:srgbClr val="1D1645"/>
                </a:solidFill>
              </a:defRPr>
            </a:lvl1pPr>
            <a:lvl2pPr>
              <a:defRPr sz="2000"/>
            </a:lvl2pPr>
            <a:lvl3pPr>
              <a:defRPr sz="1800"/>
            </a:lvl3pPr>
            <a:lvl4pPr>
              <a:defRPr sz="1600"/>
            </a:lvl4pPr>
            <a:lvl5pPr>
              <a:defRPr sz="1600"/>
            </a:lvl5pPr>
          </a:lstStyle>
          <a:p>
            <a:pPr lvl="0"/>
            <a:r>
              <a:rPr lang="es-ES" dirty="0"/>
              <a:t>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r>
              <a:rPr lang="es-ES" dirty="0"/>
              <a:t> non, </a:t>
            </a:r>
            <a:r>
              <a:rPr lang="es-ES" dirty="0" err="1"/>
              <a:t>imperdier</a:t>
            </a:r>
            <a:r>
              <a:rPr lang="es-ES" dirty="0"/>
              <a:t> </a:t>
            </a:r>
            <a:r>
              <a:rPr lang="es-ES" dirty="0" err="1"/>
              <a:t>dapibus</a:t>
            </a:r>
            <a:r>
              <a:rPr lang="es-ES" dirty="0"/>
              <a:t> </a:t>
            </a:r>
            <a:r>
              <a:rPr lang="es-ES" dirty="0" err="1"/>
              <a:t>elit</a:t>
            </a:r>
            <a:r>
              <a:rPr lang="es-ES" dirty="0"/>
              <a:t>. Mauris </a:t>
            </a:r>
            <a:r>
              <a:rPr lang="es-ES" dirty="0" err="1"/>
              <a:t>cursus</a:t>
            </a:r>
            <a:r>
              <a:rPr lang="es-ES" dirty="0"/>
              <a:t> vivera </a:t>
            </a:r>
            <a:r>
              <a:rPr lang="es-ES" dirty="0" err="1"/>
              <a:t>erat</a:t>
            </a:r>
            <a:r>
              <a:rPr lang="es-ES" dirty="0"/>
              <a:t> </a:t>
            </a:r>
            <a:r>
              <a:rPr lang="es-ES" dirty="0" err="1"/>
              <a:t>nec</a:t>
            </a:r>
            <a:r>
              <a:rPr lang="es-ES" dirty="0"/>
              <a:t> </a:t>
            </a:r>
            <a:r>
              <a:rPr lang="es-ES" dirty="0" err="1"/>
              <a:t>egestas</a:t>
            </a:r>
            <a:r>
              <a:rPr lang="es-ES" dirty="0"/>
              <a:t>. Vivamus et rutrum eros.</a:t>
            </a:r>
          </a:p>
        </p:txBody>
      </p:sp>
      <p:sp>
        <p:nvSpPr>
          <p:cNvPr id="32" name="Rectángulo 31">
            <a:extLst>
              <a:ext uri="{FF2B5EF4-FFF2-40B4-BE49-F238E27FC236}">
                <a16:creationId xmlns:a16="http://schemas.microsoft.com/office/drawing/2014/main" id="{090EC083-1CA5-4BB9-A13D-8FB614071042}"/>
              </a:ext>
            </a:extLst>
          </p:cNvPr>
          <p:cNvSpPr/>
          <p:nvPr userDrawn="1"/>
        </p:nvSpPr>
        <p:spPr>
          <a:xfrm>
            <a:off x="0" y="0"/>
            <a:ext cx="12192000" cy="1290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a:extLst>
              <a:ext uri="{FF2B5EF4-FFF2-40B4-BE49-F238E27FC236}">
                <a16:creationId xmlns:a16="http://schemas.microsoft.com/office/drawing/2014/main" id="{F91297D4-F342-4C87-89B6-AD2797E79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6"/>
            <a:ext cx="12192000" cy="1297748"/>
          </a:xfrm>
          <a:prstGeom prst="rect">
            <a:avLst/>
          </a:prstGeom>
        </p:spPr>
      </p:pic>
      <p:sp>
        <p:nvSpPr>
          <p:cNvPr id="34" name="Rectángulo 33">
            <a:extLst>
              <a:ext uri="{FF2B5EF4-FFF2-40B4-BE49-F238E27FC236}">
                <a16:creationId xmlns:a16="http://schemas.microsoft.com/office/drawing/2014/main" id="{BB5BEBBB-BCEE-4392-8395-8C67DF1671F5}"/>
              </a:ext>
            </a:extLst>
          </p:cNvPr>
          <p:cNvSpPr/>
          <p:nvPr userDrawn="1"/>
        </p:nvSpPr>
        <p:spPr>
          <a:xfrm rot="3391185">
            <a:off x="-411617" y="-384808"/>
            <a:ext cx="2022782" cy="132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Título 1">
            <a:extLst>
              <a:ext uri="{FF2B5EF4-FFF2-40B4-BE49-F238E27FC236}">
                <a16:creationId xmlns:a16="http://schemas.microsoft.com/office/drawing/2014/main" id="{111DF6F2-2108-4143-B956-C0CA12AD983E}"/>
              </a:ext>
            </a:extLst>
          </p:cNvPr>
          <p:cNvSpPr>
            <a:spLocks noGrp="1"/>
          </p:cNvSpPr>
          <p:nvPr>
            <p:ph type="ctrTitle" hasCustomPrompt="1"/>
          </p:nvPr>
        </p:nvSpPr>
        <p:spPr>
          <a:xfrm>
            <a:off x="963906" y="387523"/>
            <a:ext cx="9144000" cy="544284"/>
          </a:xfrm>
          <a:prstGeom prst="rect">
            <a:avLst/>
          </a:prstGeom>
        </p:spPr>
        <p:txBody>
          <a:bodyPr anchor="b"/>
          <a:lstStyle>
            <a:lvl1pPr algn="l">
              <a:defRPr sz="3200" b="0">
                <a:solidFill>
                  <a:srgbClr val="FFFFFF"/>
                </a:solidFill>
              </a:defRPr>
            </a:lvl1pPr>
          </a:lstStyle>
          <a:p>
            <a:r>
              <a:rPr lang="es-ES" dirty="0"/>
              <a:t>SOMMAIRE / PLAN</a:t>
            </a:r>
          </a:p>
        </p:txBody>
      </p:sp>
      <p:grpSp>
        <p:nvGrpSpPr>
          <p:cNvPr id="39" name="Grupo 38">
            <a:extLst>
              <a:ext uri="{FF2B5EF4-FFF2-40B4-BE49-F238E27FC236}">
                <a16:creationId xmlns:a16="http://schemas.microsoft.com/office/drawing/2014/main" id="{FD3BF58A-9096-44A8-ABAD-ECFB456C80BA}"/>
              </a:ext>
            </a:extLst>
          </p:cNvPr>
          <p:cNvGrpSpPr/>
          <p:nvPr userDrawn="1"/>
        </p:nvGrpSpPr>
        <p:grpSpPr>
          <a:xfrm>
            <a:off x="10107906" y="3936179"/>
            <a:ext cx="4498191" cy="4498191"/>
            <a:chOff x="10476067" y="-1775117"/>
            <a:chExt cx="3583556" cy="3583556"/>
          </a:xfrm>
        </p:grpSpPr>
        <p:sp>
          <p:nvSpPr>
            <p:cNvPr id="40" name="Elipse 39">
              <a:extLst>
                <a:ext uri="{FF2B5EF4-FFF2-40B4-BE49-F238E27FC236}">
                  <a16:creationId xmlns:a16="http://schemas.microsoft.com/office/drawing/2014/main" id="{18D460DE-0474-454B-9200-13302127D34B}"/>
                </a:ext>
              </a:extLst>
            </p:cNvPr>
            <p:cNvSpPr/>
            <p:nvPr/>
          </p:nvSpPr>
          <p:spPr>
            <a:xfrm>
              <a:off x="11117399" y="-1133880"/>
              <a:ext cx="2301082" cy="2301082"/>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id="{28253B50-A169-4B79-A431-D4E3297D5C21}"/>
                </a:ext>
              </a:extLst>
            </p:cNvPr>
            <p:cNvSpPr/>
            <p:nvPr/>
          </p:nvSpPr>
          <p:spPr>
            <a:xfrm>
              <a:off x="10804097" y="-1447087"/>
              <a:ext cx="2927496" cy="292749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a:extLst>
                <a:ext uri="{FF2B5EF4-FFF2-40B4-BE49-F238E27FC236}">
                  <a16:creationId xmlns:a16="http://schemas.microsoft.com/office/drawing/2014/main" id="{A257E198-7969-4919-9B6C-20ACA5A09BC8}"/>
                </a:ext>
              </a:extLst>
            </p:cNvPr>
            <p:cNvSpPr/>
            <p:nvPr/>
          </p:nvSpPr>
          <p:spPr>
            <a:xfrm>
              <a:off x="10476067" y="-1775117"/>
              <a:ext cx="3583556" cy="358355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2" name="Titre 1">
            <a:extLst>
              <a:ext uri="{FF2B5EF4-FFF2-40B4-BE49-F238E27FC236}">
                <a16:creationId xmlns:a16="http://schemas.microsoft.com/office/drawing/2014/main" id="{73071F39-2E1A-449C-A3C5-5721335AC308}"/>
              </a:ext>
            </a:extLst>
          </p:cNvPr>
          <p:cNvSpPr txBox="1">
            <a:spLocks/>
          </p:cNvSpPr>
          <p:nvPr userDrawn="1"/>
        </p:nvSpPr>
        <p:spPr>
          <a:xfrm>
            <a:off x="6452067" y="3233354"/>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5</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23" name="Titre 1">
            <a:extLst>
              <a:ext uri="{FF2B5EF4-FFF2-40B4-BE49-F238E27FC236}">
                <a16:creationId xmlns:a16="http://schemas.microsoft.com/office/drawing/2014/main" id="{B5774ADE-D240-4229-AB43-127A248A9CDD}"/>
              </a:ext>
            </a:extLst>
          </p:cNvPr>
          <p:cNvSpPr txBox="1">
            <a:spLocks/>
          </p:cNvSpPr>
          <p:nvPr userDrawn="1"/>
        </p:nvSpPr>
        <p:spPr>
          <a:xfrm>
            <a:off x="6452067" y="4821146"/>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6</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24" name="Titre 1">
            <a:extLst>
              <a:ext uri="{FF2B5EF4-FFF2-40B4-BE49-F238E27FC236}">
                <a16:creationId xmlns:a16="http://schemas.microsoft.com/office/drawing/2014/main" id="{ACED1451-8A91-4363-BDAD-84B6FF9013F4}"/>
              </a:ext>
            </a:extLst>
          </p:cNvPr>
          <p:cNvSpPr txBox="1">
            <a:spLocks/>
          </p:cNvSpPr>
          <p:nvPr userDrawn="1"/>
        </p:nvSpPr>
        <p:spPr>
          <a:xfrm>
            <a:off x="6489250" y="1747069"/>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4</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25" name="Marcador de texto 35">
            <a:extLst>
              <a:ext uri="{FF2B5EF4-FFF2-40B4-BE49-F238E27FC236}">
                <a16:creationId xmlns:a16="http://schemas.microsoft.com/office/drawing/2014/main" id="{123301FA-B102-4620-A8C6-AF7C2AAB67B7}"/>
              </a:ext>
            </a:extLst>
          </p:cNvPr>
          <p:cNvSpPr>
            <a:spLocks noGrp="1"/>
          </p:cNvSpPr>
          <p:nvPr>
            <p:ph type="body" sz="quarter" idx="17" hasCustomPrompt="1"/>
          </p:nvPr>
        </p:nvSpPr>
        <p:spPr>
          <a:xfrm>
            <a:off x="7086195" y="3326252"/>
            <a:ext cx="4497950" cy="637275"/>
          </a:xfrm>
          <a:prstGeom prst="rect">
            <a:avLst/>
          </a:prstGeom>
        </p:spPr>
        <p:txBody>
          <a:bodyPr anchor="ctr"/>
          <a:lstStyle>
            <a:lvl1pPr marL="0" indent="0">
              <a:lnSpc>
                <a:spcPct val="100000"/>
              </a:lnSpc>
              <a:buNone/>
              <a:defRPr sz="1600">
                <a:solidFill>
                  <a:srgbClr val="1D1645"/>
                </a:solidFill>
                <a:latin typeface="+mj-lt"/>
              </a:defRPr>
            </a:lvl1pPr>
          </a:lstStyle>
          <a:p>
            <a:pPr lvl="0"/>
            <a:r>
              <a:rPr lang="es-ES" dirty="0" err="1"/>
              <a:t>Lorem</a:t>
            </a:r>
            <a:r>
              <a:rPr lang="es-ES" dirty="0"/>
              <a:t> </a:t>
            </a:r>
            <a:r>
              <a:rPr lang="es-ES" dirty="0" err="1"/>
              <a:t>Ipsum</a:t>
            </a:r>
            <a:r>
              <a:rPr lang="es-ES" dirty="0"/>
              <a:t> </a:t>
            </a:r>
            <a:r>
              <a:rPr lang="es-ES" dirty="0" err="1"/>
              <a:t>pellentesque</a:t>
            </a:r>
            <a:r>
              <a:rPr lang="es-ES" dirty="0"/>
              <a:t> </a:t>
            </a:r>
            <a:r>
              <a:rPr lang="es-ES" dirty="0" err="1"/>
              <a:t>vel</a:t>
            </a:r>
            <a:r>
              <a:rPr lang="es-ES" dirty="0"/>
              <a:t> </a:t>
            </a:r>
            <a:r>
              <a:rPr lang="es-ES" dirty="0" err="1"/>
              <a:t>vestibulum</a:t>
            </a:r>
            <a:r>
              <a:rPr lang="es-ES" dirty="0"/>
              <a:t> </a:t>
            </a:r>
            <a:r>
              <a:rPr lang="es-ES" dirty="0" err="1"/>
              <a:t>quam</a:t>
            </a:r>
            <a:r>
              <a:rPr lang="es-ES" dirty="0"/>
              <a:t>, in </a:t>
            </a:r>
            <a:r>
              <a:rPr lang="es-ES" dirty="0" err="1"/>
              <a:t>fringilla</a:t>
            </a:r>
            <a:r>
              <a:rPr lang="es-ES" dirty="0"/>
              <a:t> leo. 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r>
              <a:rPr lang="es-ES" dirty="0"/>
              <a:t> </a:t>
            </a:r>
            <a:r>
              <a:rPr lang="es-ES" dirty="0" err="1"/>
              <a:t>imperdiet</a:t>
            </a:r>
            <a:endParaRPr lang="es-ES" dirty="0"/>
          </a:p>
        </p:txBody>
      </p:sp>
      <p:sp>
        <p:nvSpPr>
          <p:cNvPr id="26" name="Marcador de texto 35">
            <a:extLst>
              <a:ext uri="{FF2B5EF4-FFF2-40B4-BE49-F238E27FC236}">
                <a16:creationId xmlns:a16="http://schemas.microsoft.com/office/drawing/2014/main" id="{61739072-65BB-4767-AE49-E4E9B3BCD686}"/>
              </a:ext>
            </a:extLst>
          </p:cNvPr>
          <p:cNvSpPr>
            <a:spLocks noGrp="1"/>
          </p:cNvSpPr>
          <p:nvPr>
            <p:ph type="body" sz="quarter" idx="18" hasCustomPrompt="1"/>
          </p:nvPr>
        </p:nvSpPr>
        <p:spPr>
          <a:xfrm>
            <a:off x="7086195" y="1747069"/>
            <a:ext cx="4497949" cy="637275"/>
          </a:xfrm>
          <a:prstGeom prst="rect">
            <a:avLst/>
          </a:prstGeom>
        </p:spPr>
        <p:txBody>
          <a:bodyPr anchor="ctr"/>
          <a:lstStyle>
            <a:lvl1pPr marL="0" indent="0">
              <a:lnSpc>
                <a:spcPct val="100000"/>
              </a:lnSpc>
              <a:buNone/>
              <a:defRPr sz="1600">
                <a:solidFill>
                  <a:srgbClr val="1D1645"/>
                </a:solidFill>
                <a:latin typeface="+mj-lt"/>
              </a:defRPr>
            </a:lvl1pPr>
          </a:lstStyle>
          <a:p>
            <a:pPr lvl="0"/>
            <a:r>
              <a:rPr lang="es-ES" dirty="0" err="1"/>
              <a:t>Lorem</a:t>
            </a:r>
            <a:r>
              <a:rPr lang="es-ES" dirty="0"/>
              <a:t> </a:t>
            </a:r>
            <a:r>
              <a:rPr lang="es-ES" dirty="0" err="1"/>
              <a:t>Ipsum</a:t>
            </a:r>
            <a:r>
              <a:rPr lang="es-ES" dirty="0"/>
              <a:t> </a:t>
            </a:r>
            <a:r>
              <a:rPr lang="es-ES" dirty="0" err="1"/>
              <a:t>pellentesque</a:t>
            </a:r>
            <a:r>
              <a:rPr lang="es-ES" dirty="0"/>
              <a:t> </a:t>
            </a:r>
            <a:r>
              <a:rPr lang="es-ES" dirty="0" err="1"/>
              <a:t>vel</a:t>
            </a:r>
            <a:r>
              <a:rPr lang="es-ES" dirty="0"/>
              <a:t> </a:t>
            </a:r>
            <a:r>
              <a:rPr lang="es-ES" dirty="0" err="1"/>
              <a:t>vestibulum</a:t>
            </a:r>
            <a:r>
              <a:rPr lang="es-ES" dirty="0"/>
              <a:t> </a:t>
            </a:r>
            <a:r>
              <a:rPr lang="es-ES" dirty="0" err="1"/>
              <a:t>quam</a:t>
            </a:r>
            <a:r>
              <a:rPr lang="es-ES" dirty="0"/>
              <a:t>, in </a:t>
            </a:r>
            <a:r>
              <a:rPr lang="es-ES" dirty="0" err="1"/>
              <a:t>fringilla</a:t>
            </a:r>
            <a:r>
              <a:rPr lang="es-ES" dirty="0"/>
              <a:t> leo. Vivamus ex </a:t>
            </a:r>
            <a:r>
              <a:rPr lang="es-ES" dirty="0" err="1"/>
              <a:t>nisi</a:t>
            </a:r>
            <a:r>
              <a:rPr lang="es-ES" dirty="0"/>
              <a:t>, rutrum </a:t>
            </a:r>
            <a:r>
              <a:rPr lang="es-ES" dirty="0" err="1"/>
              <a:t>sit</a:t>
            </a:r>
            <a:r>
              <a:rPr lang="es-ES" dirty="0"/>
              <a:t> </a:t>
            </a:r>
            <a:r>
              <a:rPr lang="es-ES" dirty="0" err="1"/>
              <a:t>amet</a:t>
            </a:r>
            <a:endParaRPr lang="es-ES" dirty="0"/>
          </a:p>
        </p:txBody>
      </p:sp>
      <p:sp>
        <p:nvSpPr>
          <p:cNvPr id="30" name="Marcador de texto 35">
            <a:extLst>
              <a:ext uri="{FF2B5EF4-FFF2-40B4-BE49-F238E27FC236}">
                <a16:creationId xmlns:a16="http://schemas.microsoft.com/office/drawing/2014/main" id="{471F24D9-CB2E-4502-86C3-798354C9B0E5}"/>
              </a:ext>
            </a:extLst>
          </p:cNvPr>
          <p:cNvSpPr>
            <a:spLocks noGrp="1"/>
          </p:cNvSpPr>
          <p:nvPr>
            <p:ph type="body" sz="quarter" idx="19" hasCustomPrompt="1"/>
          </p:nvPr>
        </p:nvSpPr>
        <p:spPr>
          <a:xfrm>
            <a:off x="7086195" y="4821146"/>
            <a:ext cx="4497949" cy="637275"/>
          </a:xfrm>
          <a:prstGeom prst="rect">
            <a:avLst/>
          </a:prstGeom>
        </p:spPr>
        <p:txBody>
          <a:bodyPr anchor="ctr"/>
          <a:lstStyle>
            <a:lvl1pPr marL="0" indent="0">
              <a:lnSpc>
                <a:spcPct val="100000"/>
              </a:lnSpc>
              <a:buNone/>
              <a:defRPr sz="1600">
                <a:solidFill>
                  <a:srgbClr val="1D1645"/>
                </a:solidFill>
                <a:latin typeface="+mj-lt"/>
              </a:defRPr>
            </a:lvl1pPr>
          </a:lstStyle>
          <a:p>
            <a:pPr lvl="0"/>
            <a:r>
              <a:rPr lang="es-ES" dirty="0" err="1"/>
              <a:t>Lorem</a:t>
            </a:r>
            <a:r>
              <a:rPr lang="es-ES" dirty="0"/>
              <a:t> </a:t>
            </a:r>
            <a:r>
              <a:rPr lang="es-ES" dirty="0" err="1"/>
              <a:t>Ipsum</a:t>
            </a:r>
            <a:r>
              <a:rPr lang="es-ES" dirty="0"/>
              <a:t> </a:t>
            </a:r>
            <a:r>
              <a:rPr lang="es-ES" dirty="0" err="1"/>
              <a:t>pellentesque</a:t>
            </a:r>
            <a:r>
              <a:rPr lang="es-ES" dirty="0"/>
              <a:t> </a:t>
            </a:r>
            <a:r>
              <a:rPr lang="es-ES" dirty="0" err="1"/>
              <a:t>vel</a:t>
            </a:r>
            <a:r>
              <a:rPr lang="es-ES" dirty="0"/>
              <a:t> </a:t>
            </a:r>
            <a:r>
              <a:rPr lang="es-ES" dirty="0" err="1"/>
              <a:t>vestibulum</a:t>
            </a:r>
            <a:r>
              <a:rPr lang="es-ES" dirty="0"/>
              <a:t> </a:t>
            </a:r>
            <a:r>
              <a:rPr lang="es-ES" dirty="0" err="1"/>
              <a:t>quam</a:t>
            </a:r>
            <a:r>
              <a:rPr lang="es-ES" dirty="0"/>
              <a:t>, in </a:t>
            </a:r>
            <a:r>
              <a:rPr lang="es-ES" dirty="0" err="1"/>
              <a:t>frinfilla</a:t>
            </a:r>
            <a:r>
              <a:rPr lang="es-ES" dirty="0"/>
              <a:t> leo. 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endParaRPr lang="es-ES" dirty="0"/>
          </a:p>
        </p:txBody>
      </p:sp>
      <p:sp>
        <p:nvSpPr>
          <p:cNvPr id="31" name="Marcador de texto 41">
            <a:extLst>
              <a:ext uri="{FF2B5EF4-FFF2-40B4-BE49-F238E27FC236}">
                <a16:creationId xmlns:a16="http://schemas.microsoft.com/office/drawing/2014/main" id="{7E52A6DD-DDCD-4970-8AEC-B39B52FF6CC4}"/>
              </a:ext>
            </a:extLst>
          </p:cNvPr>
          <p:cNvSpPr>
            <a:spLocks noGrp="1"/>
          </p:cNvSpPr>
          <p:nvPr>
            <p:ph type="body" sz="quarter" idx="20" hasCustomPrompt="1"/>
          </p:nvPr>
        </p:nvSpPr>
        <p:spPr>
          <a:xfrm>
            <a:off x="7086236" y="2403920"/>
            <a:ext cx="4497925" cy="548807"/>
          </a:xfrm>
          <a:prstGeom prst="rect">
            <a:avLst/>
          </a:prstGeom>
        </p:spPr>
        <p:txBody>
          <a:bodyPr/>
          <a:lstStyle>
            <a:lvl1pPr marL="0" indent="0">
              <a:buNone/>
              <a:defRPr sz="1200">
                <a:solidFill>
                  <a:srgbClr val="1D1645"/>
                </a:solidFill>
              </a:defRPr>
            </a:lvl1pPr>
            <a:lvl2pPr>
              <a:defRPr sz="2000"/>
            </a:lvl2pPr>
            <a:lvl3pPr>
              <a:defRPr sz="1800"/>
            </a:lvl3pPr>
            <a:lvl4pPr>
              <a:defRPr sz="1600"/>
            </a:lvl4pPr>
            <a:lvl5pPr>
              <a:defRPr sz="1600"/>
            </a:lvl5pPr>
          </a:lstStyle>
          <a:p>
            <a:pPr lvl="0"/>
            <a:r>
              <a:rPr lang="es-ES" dirty="0"/>
              <a:t>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r>
              <a:rPr lang="es-ES" dirty="0"/>
              <a:t> non, </a:t>
            </a:r>
            <a:r>
              <a:rPr lang="es-ES" dirty="0" err="1"/>
              <a:t>imperdier</a:t>
            </a:r>
            <a:r>
              <a:rPr lang="es-ES" dirty="0"/>
              <a:t> </a:t>
            </a:r>
            <a:r>
              <a:rPr lang="es-ES" dirty="0" err="1"/>
              <a:t>dapibus</a:t>
            </a:r>
            <a:r>
              <a:rPr lang="es-ES" dirty="0"/>
              <a:t> </a:t>
            </a:r>
            <a:r>
              <a:rPr lang="es-ES" dirty="0" err="1"/>
              <a:t>elit</a:t>
            </a:r>
            <a:r>
              <a:rPr lang="es-ES" dirty="0"/>
              <a:t>. Mauris </a:t>
            </a:r>
            <a:r>
              <a:rPr lang="es-ES" dirty="0" err="1"/>
              <a:t>cursus</a:t>
            </a:r>
            <a:r>
              <a:rPr lang="es-ES" dirty="0"/>
              <a:t> vivera </a:t>
            </a:r>
            <a:r>
              <a:rPr lang="es-ES" dirty="0" err="1"/>
              <a:t>erat</a:t>
            </a:r>
            <a:r>
              <a:rPr lang="es-ES" dirty="0"/>
              <a:t> </a:t>
            </a:r>
            <a:r>
              <a:rPr lang="es-ES" dirty="0" err="1"/>
              <a:t>nec</a:t>
            </a:r>
            <a:r>
              <a:rPr lang="es-ES" dirty="0"/>
              <a:t> </a:t>
            </a:r>
            <a:r>
              <a:rPr lang="es-ES" dirty="0" err="1"/>
              <a:t>egestas</a:t>
            </a:r>
            <a:r>
              <a:rPr lang="es-ES" dirty="0"/>
              <a:t>. Vivamus et rutrum eros.</a:t>
            </a:r>
          </a:p>
        </p:txBody>
      </p:sp>
      <p:sp>
        <p:nvSpPr>
          <p:cNvPr id="46" name="Marcador de texto 41">
            <a:extLst>
              <a:ext uri="{FF2B5EF4-FFF2-40B4-BE49-F238E27FC236}">
                <a16:creationId xmlns:a16="http://schemas.microsoft.com/office/drawing/2014/main" id="{9A32AC75-EE12-44CD-97E9-D09A4F308525}"/>
              </a:ext>
            </a:extLst>
          </p:cNvPr>
          <p:cNvSpPr>
            <a:spLocks noGrp="1"/>
          </p:cNvSpPr>
          <p:nvPr>
            <p:ph type="body" sz="quarter" idx="21" hasCustomPrompt="1"/>
          </p:nvPr>
        </p:nvSpPr>
        <p:spPr>
          <a:xfrm>
            <a:off x="7086236" y="3983103"/>
            <a:ext cx="4497925" cy="548807"/>
          </a:xfrm>
          <a:prstGeom prst="rect">
            <a:avLst/>
          </a:prstGeom>
        </p:spPr>
        <p:txBody>
          <a:bodyPr/>
          <a:lstStyle>
            <a:lvl1pPr marL="0" indent="0">
              <a:buNone/>
              <a:defRPr sz="1200">
                <a:solidFill>
                  <a:srgbClr val="1D1645"/>
                </a:solidFill>
              </a:defRPr>
            </a:lvl1pPr>
            <a:lvl2pPr>
              <a:defRPr sz="2000"/>
            </a:lvl2pPr>
            <a:lvl3pPr>
              <a:defRPr sz="1800"/>
            </a:lvl3pPr>
            <a:lvl4pPr>
              <a:defRPr sz="1600"/>
            </a:lvl4pPr>
            <a:lvl5pPr>
              <a:defRPr sz="1600"/>
            </a:lvl5pPr>
          </a:lstStyle>
          <a:p>
            <a:pPr lvl="0"/>
            <a:r>
              <a:rPr lang="es-ES" dirty="0"/>
              <a:t>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r>
              <a:rPr lang="es-ES" dirty="0"/>
              <a:t> non, </a:t>
            </a:r>
            <a:r>
              <a:rPr lang="es-ES" dirty="0" err="1"/>
              <a:t>imperdier</a:t>
            </a:r>
            <a:r>
              <a:rPr lang="es-ES" dirty="0"/>
              <a:t> </a:t>
            </a:r>
            <a:r>
              <a:rPr lang="es-ES" dirty="0" err="1"/>
              <a:t>dapibus</a:t>
            </a:r>
            <a:r>
              <a:rPr lang="es-ES" dirty="0"/>
              <a:t> </a:t>
            </a:r>
            <a:r>
              <a:rPr lang="es-ES" dirty="0" err="1"/>
              <a:t>elit</a:t>
            </a:r>
            <a:r>
              <a:rPr lang="es-ES" dirty="0"/>
              <a:t>. Mauris </a:t>
            </a:r>
            <a:r>
              <a:rPr lang="es-ES" dirty="0" err="1"/>
              <a:t>cursus</a:t>
            </a:r>
            <a:r>
              <a:rPr lang="es-ES" dirty="0"/>
              <a:t> vivera </a:t>
            </a:r>
            <a:r>
              <a:rPr lang="es-ES" dirty="0" err="1"/>
              <a:t>erat</a:t>
            </a:r>
            <a:r>
              <a:rPr lang="es-ES" dirty="0"/>
              <a:t> </a:t>
            </a:r>
            <a:r>
              <a:rPr lang="es-ES" dirty="0" err="1"/>
              <a:t>nec</a:t>
            </a:r>
            <a:r>
              <a:rPr lang="es-ES" dirty="0"/>
              <a:t> </a:t>
            </a:r>
            <a:r>
              <a:rPr lang="es-ES" dirty="0" err="1"/>
              <a:t>egestas</a:t>
            </a:r>
            <a:r>
              <a:rPr lang="es-ES" dirty="0"/>
              <a:t>. Vivamus et rutrum eros.</a:t>
            </a:r>
          </a:p>
        </p:txBody>
      </p:sp>
      <p:sp>
        <p:nvSpPr>
          <p:cNvPr id="47" name="Marcador de texto 41">
            <a:extLst>
              <a:ext uri="{FF2B5EF4-FFF2-40B4-BE49-F238E27FC236}">
                <a16:creationId xmlns:a16="http://schemas.microsoft.com/office/drawing/2014/main" id="{CF68D117-1854-41C7-99C2-5F6896397023}"/>
              </a:ext>
            </a:extLst>
          </p:cNvPr>
          <p:cNvSpPr>
            <a:spLocks noGrp="1"/>
          </p:cNvSpPr>
          <p:nvPr>
            <p:ph type="body" sz="quarter" idx="22" hasCustomPrompt="1"/>
          </p:nvPr>
        </p:nvSpPr>
        <p:spPr>
          <a:xfrm>
            <a:off x="7086236" y="5481124"/>
            <a:ext cx="4497925" cy="548807"/>
          </a:xfrm>
          <a:prstGeom prst="rect">
            <a:avLst/>
          </a:prstGeom>
        </p:spPr>
        <p:txBody>
          <a:bodyPr/>
          <a:lstStyle>
            <a:lvl1pPr marL="0" indent="0">
              <a:buNone/>
              <a:defRPr sz="1200">
                <a:solidFill>
                  <a:srgbClr val="1D1645"/>
                </a:solidFill>
              </a:defRPr>
            </a:lvl1pPr>
            <a:lvl2pPr>
              <a:defRPr sz="2000"/>
            </a:lvl2pPr>
            <a:lvl3pPr>
              <a:defRPr sz="1800"/>
            </a:lvl3pPr>
            <a:lvl4pPr>
              <a:defRPr sz="1600"/>
            </a:lvl4pPr>
            <a:lvl5pPr>
              <a:defRPr sz="1600"/>
            </a:lvl5pPr>
          </a:lstStyle>
          <a:p>
            <a:pPr lvl="0"/>
            <a:r>
              <a:rPr lang="es-ES" dirty="0"/>
              <a:t>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r>
              <a:rPr lang="es-ES" dirty="0"/>
              <a:t> non, </a:t>
            </a:r>
            <a:r>
              <a:rPr lang="es-ES" dirty="0" err="1"/>
              <a:t>imperdier</a:t>
            </a:r>
            <a:r>
              <a:rPr lang="es-ES" dirty="0"/>
              <a:t> </a:t>
            </a:r>
            <a:r>
              <a:rPr lang="es-ES" dirty="0" err="1"/>
              <a:t>dapibus</a:t>
            </a:r>
            <a:r>
              <a:rPr lang="es-ES" dirty="0"/>
              <a:t> </a:t>
            </a:r>
            <a:r>
              <a:rPr lang="es-ES" dirty="0" err="1"/>
              <a:t>elit</a:t>
            </a:r>
            <a:r>
              <a:rPr lang="es-ES" dirty="0"/>
              <a:t>. Mauris </a:t>
            </a:r>
            <a:r>
              <a:rPr lang="es-ES" dirty="0" err="1"/>
              <a:t>cursus</a:t>
            </a:r>
            <a:r>
              <a:rPr lang="es-ES" dirty="0"/>
              <a:t> vivera </a:t>
            </a:r>
            <a:r>
              <a:rPr lang="es-ES" dirty="0" err="1"/>
              <a:t>erat</a:t>
            </a:r>
            <a:r>
              <a:rPr lang="es-ES" dirty="0"/>
              <a:t> </a:t>
            </a:r>
            <a:r>
              <a:rPr lang="es-ES" dirty="0" err="1"/>
              <a:t>nec</a:t>
            </a:r>
            <a:r>
              <a:rPr lang="es-ES" dirty="0"/>
              <a:t> </a:t>
            </a:r>
            <a:r>
              <a:rPr lang="es-ES" dirty="0" err="1"/>
              <a:t>egestas</a:t>
            </a:r>
            <a:r>
              <a:rPr lang="es-ES" dirty="0"/>
              <a:t>. Vivamus et rutrum eros.</a:t>
            </a:r>
          </a:p>
        </p:txBody>
      </p:sp>
    </p:spTree>
    <p:extLst>
      <p:ext uri="{BB962C8B-B14F-4D97-AF65-F5344CB8AC3E}">
        <p14:creationId xmlns:p14="http://schemas.microsoft.com/office/powerpoint/2010/main" val="70561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s textes / énumération">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C88D42-04A3-4835-A04D-79F9771E319B}"/>
              </a:ext>
            </a:extLst>
          </p:cNvPr>
          <p:cNvSpPr/>
          <p:nvPr userDrawn="1"/>
        </p:nvSpPr>
        <p:spPr>
          <a:xfrm>
            <a:off x="0" y="0"/>
            <a:ext cx="12192000" cy="1290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a:extLst>
              <a:ext uri="{FF2B5EF4-FFF2-40B4-BE49-F238E27FC236}">
                <a16:creationId xmlns:a16="http://schemas.microsoft.com/office/drawing/2014/main" id="{107E7462-B613-4AB6-9826-D7096B69FE6F}"/>
              </a:ext>
            </a:extLst>
          </p:cNvPr>
          <p:cNvGrpSpPr/>
          <p:nvPr userDrawn="1"/>
        </p:nvGrpSpPr>
        <p:grpSpPr>
          <a:xfrm>
            <a:off x="3787779" y="3622542"/>
            <a:ext cx="4498191" cy="4498191"/>
            <a:chOff x="10476067" y="-1775117"/>
            <a:chExt cx="3583556" cy="3583556"/>
          </a:xfrm>
        </p:grpSpPr>
        <p:sp>
          <p:nvSpPr>
            <p:cNvPr id="8" name="Elipse 7">
              <a:extLst>
                <a:ext uri="{FF2B5EF4-FFF2-40B4-BE49-F238E27FC236}">
                  <a16:creationId xmlns:a16="http://schemas.microsoft.com/office/drawing/2014/main" id="{F2246059-CEF2-47E8-AA15-9750059D168F}"/>
                </a:ext>
              </a:extLst>
            </p:cNvPr>
            <p:cNvSpPr/>
            <p:nvPr/>
          </p:nvSpPr>
          <p:spPr>
            <a:xfrm>
              <a:off x="11117399" y="-1133880"/>
              <a:ext cx="2301082" cy="2301082"/>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247F54C6-A5A8-4824-8235-C71128A8B009}"/>
                </a:ext>
              </a:extLst>
            </p:cNvPr>
            <p:cNvSpPr/>
            <p:nvPr/>
          </p:nvSpPr>
          <p:spPr>
            <a:xfrm>
              <a:off x="10804097" y="-1447087"/>
              <a:ext cx="2927496" cy="292749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B83BCDE4-7BE3-47A9-98FD-F054FCDB9282}"/>
                </a:ext>
              </a:extLst>
            </p:cNvPr>
            <p:cNvSpPr/>
            <p:nvPr/>
          </p:nvSpPr>
          <p:spPr>
            <a:xfrm>
              <a:off x="10476067" y="-1775117"/>
              <a:ext cx="3583556" cy="358355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8" name="Rectángulo 27">
            <a:extLst>
              <a:ext uri="{FF2B5EF4-FFF2-40B4-BE49-F238E27FC236}">
                <a16:creationId xmlns:a16="http://schemas.microsoft.com/office/drawing/2014/main" id="{982149F1-A009-42A3-8345-3FB1F07DDA2E}"/>
              </a:ext>
            </a:extLst>
          </p:cNvPr>
          <p:cNvSpPr/>
          <p:nvPr userDrawn="1"/>
        </p:nvSpPr>
        <p:spPr>
          <a:xfrm rot="2188792">
            <a:off x="11667872" y="6429516"/>
            <a:ext cx="735735" cy="482536"/>
          </a:xfrm>
          <a:prstGeom prst="rect">
            <a:avLst/>
          </a:prstGeom>
          <a:solidFill>
            <a:srgbClr val="1D1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1E9698AF-3A5A-44DE-BB0B-6A196376D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6"/>
            <a:ext cx="12192000" cy="1297748"/>
          </a:xfrm>
          <a:prstGeom prst="rect">
            <a:avLst/>
          </a:prstGeom>
        </p:spPr>
      </p:pic>
      <p:sp>
        <p:nvSpPr>
          <p:cNvPr id="29" name="CuadroTexto 28">
            <a:extLst>
              <a:ext uri="{FF2B5EF4-FFF2-40B4-BE49-F238E27FC236}">
                <a16:creationId xmlns:a16="http://schemas.microsoft.com/office/drawing/2014/main" id="{CEC47425-5256-435F-9505-A67CA8A688F5}"/>
              </a:ext>
            </a:extLst>
          </p:cNvPr>
          <p:cNvSpPr txBox="1"/>
          <p:nvPr userDrawn="1"/>
        </p:nvSpPr>
        <p:spPr>
          <a:xfrm>
            <a:off x="11710555" y="6435646"/>
            <a:ext cx="384463" cy="523220"/>
          </a:xfrm>
          <a:prstGeom prst="rect">
            <a:avLst/>
          </a:prstGeom>
          <a:noFill/>
        </p:spPr>
        <p:txBody>
          <a:bodyPr wrap="square" rtlCol="0">
            <a:spAutoFit/>
          </a:bodyPr>
          <a:lstStyle/>
          <a:p>
            <a:pPr algn="ctr"/>
            <a:fld id="{4363873A-82A9-4D3D-A5D3-6FE20E225A27}" type="slidenum">
              <a:rPr lang="es-ES" sz="1400" b="0" i="0" smtClean="0">
                <a:solidFill>
                  <a:schemeClr val="bg1"/>
                </a:solidFill>
                <a:effectLst/>
                <a:latin typeface="Arial" panose="020B0604020202020204" pitchFamily="34" charset="0"/>
              </a:rPr>
              <a:pPr algn="ctr"/>
              <a:t>‹N°›</a:t>
            </a:fld>
            <a:endParaRPr lang="es-ES" sz="1400" dirty="0">
              <a:solidFill>
                <a:schemeClr val="bg1"/>
              </a:solidFill>
            </a:endParaRPr>
          </a:p>
        </p:txBody>
      </p:sp>
      <p:sp>
        <p:nvSpPr>
          <p:cNvPr id="36" name="Rectángulo 35">
            <a:extLst>
              <a:ext uri="{FF2B5EF4-FFF2-40B4-BE49-F238E27FC236}">
                <a16:creationId xmlns:a16="http://schemas.microsoft.com/office/drawing/2014/main" id="{DD92EB92-0B05-4B09-8D1E-2492AA9A6A97}"/>
              </a:ext>
            </a:extLst>
          </p:cNvPr>
          <p:cNvSpPr/>
          <p:nvPr userDrawn="1"/>
        </p:nvSpPr>
        <p:spPr>
          <a:xfrm rot="3391185">
            <a:off x="-411617" y="-384808"/>
            <a:ext cx="2022782" cy="132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ítulo 1">
            <a:extLst>
              <a:ext uri="{FF2B5EF4-FFF2-40B4-BE49-F238E27FC236}">
                <a16:creationId xmlns:a16="http://schemas.microsoft.com/office/drawing/2014/main" id="{24E673BD-4479-49AC-A219-E3C3B81DF17B}"/>
              </a:ext>
            </a:extLst>
          </p:cNvPr>
          <p:cNvSpPr>
            <a:spLocks noGrp="1"/>
          </p:cNvSpPr>
          <p:nvPr>
            <p:ph type="ctrTitle" hasCustomPrompt="1"/>
          </p:nvPr>
        </p:nvSpPr>
        <p:spPr>
          <a:xfrm>
            <a:off x="963906" y="387523"/>
            <a:ext cx="9144000" cy="544284"/>
          </a:xfrm>
          <a:prstGeom prst="rect">
            <a:avLst/>
          </a:prstGeom>
        </p:spPr>
        <p:txBody>
          <a:bodyPr anchor="b"/>
          <a:lstStyle>
            <a:lvl1pPr algn="l">
              <a:defRPr sz="3200" b="0">
                <a:solidFill>
                  <a:srgbClr val="FFFFFF"/>
                </a:solidFill>
              </a:defRPr>
            </a:lvl1pPr>
          </a:lstStyle>
          <a:p>
            <a:r>
              <a:rPr lang="es-ES" dirty="0"/>
              <a:t>CONTENUS TEXTES / ÉNUMÉRATION</a:t>
            </a:r>
          </a:p>
        </p:txBody>
      </p:sp>
      <p:sp>
        <p:nvSpPr>
          <p:cNvPr id="25" name="Elipse 12">
            <a:extLst>
              <a:ext uri="{FF2B5EF4-FFF2-40B4-BE49-F238E27FC236}">
                <a16:creationId xmlns:a16="http://schemas.microsoft.com/office/drawing/2014/main" id="{054C7E16-ABF9-4DC8-925D-DD5249B8F62A}"/>
              </a:ext>
            </a:extLst>
          </p:cNvPr>
          <p:cNvSpPr/>
          <p:nvPr userDrawn="1"/>
        </p:nvSpPr>
        <p:spPr>
          <a:xfrm>
            <a:off x="963906" y="2920895"/>
            <a:ext cx="545123" cy="545123"/>
          </a:xfrm>
          <a:prstGeom prst="ellipse">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1D1645"/>
                </a:solidFill>
                <a:latin typeface="Impact" panose="020B0806030902050204" pitchFamily="34" charset="0"/>
                <a:cs typeface="Arial" panose="020B0604020202020204" pitchFamily="34" charset="0"/>
              </a:rPr>
              <a:t>1</a:t>
            </a:r>
          </a:p>
        </p:txBody>
      </p:sp>
      <p:sp>
        <p:nvSpPr>
          <p:cNvPr id="26" name="Elipse 13">
            <a:extLst>
              <a:ext uri="{FF2B5EF4-FFF2-40B4-BE49-F238E27FC236}">
                <a16:creationId xmlns:a16="http://schemas.microsoft.com/office/drawing/2014/main" id="{BB0F5521-4037-412B-B50B-3A8B01C3EB78}"/>
              </a:ext>
            </a:extLst>
          </p:cNvPr>
          <p:cNvSpPr/>
          <p:nvPr userDrawn="1"/>
        </p:nvSpPr>
        <p:spPr>
          <a:xfrm>
            <a:off x="6107588" y="2920895"/>
            <a:ext cx="545123" cy="545123"/>
          </a:xfrm>
          <a:prstGeom prst="ellipse">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1D1645"/>
                </a:solidFill>
                <a:latin typeface="Impact" panose="020B0806030902050204" pitchFamily="34" charset="0"/>
                <a:cs typeface="Arial" panose="020B0604020202020204" pitchFamily="34" charset="0"/>
              </a:rPr>
              <a:t>2</a:t>
            </a:r>
          </a:p>
        </p:txBody>
      </p:sp>
      <p:sp>
        <p:nvSpPr>
          <p:cNvPr id="27" name="Elipse 14">
            <a:extLst>
              <a:ext uri="{FF2B5EF4-FFF2-40B4-BE49-F238E27FC236}">
                <a16:creationId xmlns:a16="http://schemas.microsoft.com/office/drawing/2014/main" id="{049AD77F-85B8-4CD4-B59E-E059FC9E3B40}"/>
              </a:ext>
            </a:extLst>
          </p:cNvPr>
          <p:cNvSpPr/>
          <p:nvPr userDrawn="1"/>
        </p:nvSpPr>
        <p:spPr>
          <a:xfrm>
            <a:off x="963906" y="4698316"/>
            <a:ext cx="545123" cy="545123"/>
          </a:xfrm>
          <a:prstGeom prst="ellipse">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1D1645"/>
                </a:solidFill>
                <a:latin typeface="Impact" panose="020B0806030902050204" pitchFamily="34" charset="0"/>
                <a:cs typeface="Arial" panose="020B0604020202020204" pitchFamily="34" charset="0"/>
              </a:rPr>
              <a:t>3</a:t>
            </a:r>
          </a:p>
        </p:txBody>
      </p:sp>
      <p:sp>
        <p:nvSpPr>
          <p:cNvPr id="30" name="Elipse 20">
            <a:extLst>
              <a:ext uri="{FF2B5EF4-FFF2-40B4-BE49-F238E27FC236}">
                <a16:creationId xmlns:a16="http://schemas.microsoft.com/office/drawing/2014/main" id="{34A83E22-FD30-49EA-B941-4FF40F2051E1}"/>
              </a:ext>
            </a:extLst>
          </p:cNvPr>
          <p:cNvSpPr/>
          <p:nvPr userDrawn="1"/>
        </p:nvSpPr>
        <p:spPr>
          <a:xfrm>
            <a:off x="6107588" y="4704381"/>
            <a:ext cx="545123" cy="545123"/>
          </a:xfrm>
          <a:prstGeom prst="ellipse">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1D1645"/>
                </a:solidFill>
                <a:latin typeface="Impact" panose="020B0806030902050204" pitchFamily="34" charset="0"/>
                <a:cs typeface="Arial" panose="020B0604020202020204" pitchFamily="34" charset="0"/>
              </a:rPr>
              <a:t>4</a:t>
            </a:r>
          </a:p>
        </p:txBody>
      </p:sp>
      <p:sp>
        <p:nvSpPr>
          <p:cNvPr id="31" name="Marcador de texto 34">
            <a:extLst>
              <a:ext uri="{FF2B5EF4-FFF2-40B4-BE49-F238E27FC236}">
                <a16:creationId xmlns:a16="http://schemas.microsoft.com/office/drawing/2014/main" id="{252DCAA7-3B52-4A10-8DF9-242A0BA824A3}"/>
              </a:ext>
            </a:extLst>
          </p:cNvPr>
          <p:cNvSpPr>
            <a:spLocks noGrp="1"/>
          </p:cNvSpPr>
          <p:nvPr>
            <p:ph type="body" sz="quarter" idx="11" hasCustomPrompt="1"/>
          </p:nvPr>
        </p:nvSpPr>
        <p:spPr>
          <a:xfrm>
            <a:off x="1673835" y="3030982"/>
            <a:ext cx="3960968" cy="338554"/>
          </a:xfrm>
          <a:prstGeom prst="rect">
            <a:avLst/>
          </a:prstGeom>
        </p:spPr>
        <p:txBody>
          <a:bodyPr/>
          <a:lstStyle>
            <a:lvl1pPr marL="0" indent="0">
              <a:buNone/>
              <a:defRPr sz="1600" b="1">
                <a:solidFill>
                  <a:srgbClr val="1D1645"/>
                </a:solidFill>
              </a:defRPr>
            </a:lvl1pPr>
          </a:lstStyle>
          <a:p>
            <a:pPr lvl="0"/>
            <a:r>
              <a:rPr lang="es-ES" dirty="0" err="1"/>
              <a:t>Lorem</a:t>
            </a:r>
            <a:r>
              <a:rPr lang="es-ES" dirty="0"/>
              <a:t> </a:t>
            </a:r>
            <a:r>
              <a:rPr lang="es-ES" dirty="0" err="1"/>
              <a:t>Ipsum</a:t>
            </a:r>
            <a:r>
              <a:rPr lang="es-ES" dirty="0"/>
              <a:t> </a:t>
            </a:r>
            <a:r>
              <a:rPr lang="es-ES" dirty="0" err="1"/>
              <a:t>pellentesque</a:t>
            </a:r>
            <a:endParaRPr lang="es-ES" dirty="0"/>
          </a:p>
        </p:txBody>
      </p:sp>
      <p:sp>
        <p:nvSpPr>
          <p:cNvPr id="32" name="Marcador de texto 36">
            <a:extLst>
              <a:ext uri="{FF2B5EF4-FFF2-40B4-BE49-F238E27FC236}">
                <a16:creationId xmlns:a16="http://schemas.microsoft.com/office/drawing/2014/main" id="{6BCC717C-2F7C-40BA-A2A5-E641ED1ED63B}"/>
              </a:ext>
            </a:extLst>
          </p:cNvPr>
          <p:cNvSpPr>
            <a:spLocks noGrp="1"/>
          </p:cNvSpPr>
          <p:nvPr>
            <p:ph type="body" sz="quarter" idx="12" hasCustomPrompt="1"/>
          </p:nvPr>
        </p:nvSpPr>
        <p:spPr>
          <a:xfrm>
            <a:off x="1677217" y="3446180"/>
            <a:ext cx="3957586" cy="813076"/>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r>
              <a:rPr lang="es-ES" sz="1200" b="0" i="0" dirty="0" err="1">
                <a:solidFill>
                  <a:srgbClr val="1D1645"/>
                </a:solidFill>
                <a:effectLst/>
                <a:latin typeface="Arial" panose="020B0604020202020204" pitchFamily="34" charset="0"/>
              </a:rPr>
              <a:t>Lorem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Ipsum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pellentesque</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vel</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vestibulum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quam</a:t>
            </a:r>
            <a:r>
              <a:rPr lang="es-ES" sz="1200" b="0" i="0" dirty="0">
                <a:solidFill>
                  <a:srgbClr val="1D1645"/>
                </a:solidFill>
                <a:effectLst/>
                <a:latin typeface="Arial" panose="020B0604020202020204" pitchFamily="34" charset="0"/>
              </a:rPr>
              <a:t>, in </a:t>
            </a:r>
            <a:r>
              <a:rPr lang="es-ES" sz="1200" b="0" i="0" dirty="0" err="1">
                <a:solidFill>
                  <a:srgbClr val="1D1645"/>
                </a:solidFill>
                <a:effectLst/>
                <a:latin typeface="Arial" panose="020B0604020202020204" pitchFamily="34" charset="0"/>
              </a:rPr>
              <a:t>fringilla</a:t>
            </a:r>
            <a:r>
              <a:rPr lang="es-ES" sz="1200" b="0" i="0" dirty="0">
                <a:solidFill>
                  <a:srgbClr val="1D1645"/>
                </a:solidFill>
                <a:effectLst/>
                <a:latin typeface="Arial" panose="020B0604020202020204" pitchFamily="34" charset="0"/>
              </a:rPr>
              <a:t> leo. Vivamus ex </a:t>
            </a:r>
            <a:r>
              <a:rPr lang="es-ES" sz="1200" b="0" i="0" dirty="0" err="1">
                <a:solidFill>
                  <a:srgbClr val="1D1645"/>
                </a:solidFill>
                <a:effectLst/>
                <a:latin typeface="Arial" panose="020B0604020202020204" pitchFamily="34" charset="0"/>
              </a:rPr>
              <a:t>nisi</a:t>
            </a:r>
            <a:r>
              <a:rPr lang="es-ES" sz="1200" b="0" i="0" dirty="0">
                <a:solidFill>
                  <a:srgbClr val="1D1645"/>
                </a:solidFill>
                <a:effectLst/>
                <a:latin typeface="Arial" panose="020B0604020202020204" pitchFamily="34" charset="0"/>
              </a:rPr>
              <a:t>, rutrum </a:t>
            </a:r>
            <a:r>
              <a:rPr lang="es-ES" sz="1200" b="0" i="0" dirty="0" err="1">
                <a:solidFill>
                  <a:srgbClr val="1D1645"/>
                </a:solidFill>
                <a:effectLst/>
                <a:latin typeface="Arial" panose="020B0604020202020204" pitchFamily="34" charset="0"/>
              </a:rPr>
              <a:t>sit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amet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quam</a:t>
            </a:r>
            <a:r>
              <a:rPr lang="es-ES" sz="1200" b="0" i="0" dirty="0">
                <a:solidFill>
                  <a:srgbClr val="1D1645"/>
                </a:solidFill>
                <a:effectLst/>
                <a:latin typeface="Arial" panose="020B0604020202020204" pitchFamily="34" charset="0"/>
              </a:rPr>
              <a:t> non, </a:t>
            </a:r>
            <a:r>
              <a:rPr lang="es-ES" sz="1200" b="0" i="0" dirty="0" err="1">
                <a:solidFill>
                  <a:srgbClr val="1D1645"/>
                </a:solidFill>
                <a:effectLst/>
                <a:latin typeface="Arial" panose="020B0604020202020204" pitchFamily="34" charset="0"/>
              </a:rPr>
              <a:t>imperdiet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dapibus</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elit</a:t>
            </a:r>
            <a:r>
              <a:rPr lang="es-ES" sz="1200" b="0" i="0" dirty="0">
                <a:solidFill>
                  <a:srgbClr val="1D1645"/>
                </a:solidFill>
                <a:effectLst/>
                <a:latin typeface="Arial" panose="020B0604020202020204" pitchFamily="34" charset="0"/>
              </a:rPr>
              <a:t>. Mauris </a:t>
            </a:r>
            <a:r>
              <a:rPr lang="es-ES" sz="1200" b="0" i="0" dirty="0" err="1">
                <a:solidFill>
                  <a:srgbClr val="1D1645"/>
                </a:solidFill>
                <a:effectLst/>
                <a:latin typeface="Arial" panose="020B0604020202020204" pitchFamily="34" charset="0"/>
              </a:rPr>
              <a:t>cursus</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viverra</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erat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nec</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egestas</a:t>
            </a:r>
            <a:r>
              <a:rPr lang="es-ES" sz="1200" b="0" i="0" dirty="0">
                <a:solidFill>
                  <a:srgbClr val="1D1645"/>
                </a:solidFill>
                <a:effectLst/>
                <a:latin typeface="Arial" panose="020B0604020202020204" pitchFamily="34" charset="0"/>
              </a:rPr>
              <a:t>. Vivamus et rutrum eros, </a:t>
            </a:r>
            <a:r>
              <a:rPr lang="es-ES" sz="1200" b="0" i="0" dirty="0" err="1">
                <a:solidFill>
                  <a:srgbClr val="1D1645"/>
                </a:solidFill>
                <a:effectLst/>
                <a:latin typeface="Arial" panose="020B0604020202020204" pitchFamily="34" charset="0"/>
              </a:rPr>
              <a:t>eu</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elementum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lacus</a:t>
            </a:r>
            <a:r>
              <a:rPr lang="es-ES" sz="1200" b="0" i="0" dirty="0">
                <a:solidFill>
                  <a:srgbClr val="1D1645"/>
                </a:solidFill>
                <a:effectLst/>
                <a:latin typeface="Arial" panose="020B0604020202020204" pitchFamily="34" charset="0"/>
              </a:rPr>
              <a:t>. </a:t>
            </a:r>
            <a:endParaRPr lang="es-ES" sz="1200" dirty="0">
              <a:solidFill>
                <a:srgbClr val="1D1645"/>
              </a:solidFill>
            </a:endParaRPr>
          </a:p>
        </p:txBody>
      </p:sp>
      <p:sp>
        <p:nvSpPr>
          <p:cNvPr id="33" name="Marcador de texto 34">
            <a:extLst>
              <a:ext uri="{FF2B5EF4-FFF2-40B4-BE49-F238E27FC236}">
                <a16:creationId xmlns:a16="http://schemas.microsoft.com/office/drawing/2014/main" id="{7ED58F95-45EE-4294-B598-23C8E8C2A0BB}"/>
              </a:ext>
            </a:extLst>
          </p:cNvPr>
          <p:cNvSpPr>
            <a:spLocks noGrp="1"/>
          </p:cNvSpPr>
          <p:nvPr>
            <p:ph type="body" sz="quarter" idx="13" hasCustomPrompt="1"/>
          </p:nvPr>
        </p:nvSpPr>
        <p:spPr>
          <a:xfrm>
            <a:off x="6817516" y="3030982"/>
            <a:ext cx="3960968" cy="338554"/>
          </a:xfrm>
          <a:prstGeom prst="rect">
            <a:avLst/>
          </a:prstGeom>
        </p:spPr>
        <p:txBody>
          <a:bodyPr/>
          <a:lstStyle>
            <a:lvl1pPr marL="0" indent="0">
              <a:buNone/>
              <a:defRPr sz="1600" b="1">
                <a:solidFill>
                  <a:srgbClr val="1D1645"/>
                </a:solidFill>
              </a:defRPr>
            </a:lvl1pPr>
          </a:lstStyle>
          <a:p>
            <a:pPr lvl="0"/>
            <a:r>
              <a:rPr lang="es-ES" dirty="0" err="1"/>
              <a:t>Lorem</a:t>
            </a:r>
            <a:r>
              <a:rPr lang="es-ES" dirty="0"/>
              <a:t> </a:t>
            </a:r>
            <a:r>
              <a:rPr lang="es-ES" dirty="0" err="1"/>
              <a:t>Ipsum</a:t>
            </a:r>
            <a:r>
              <a:rPr lang="es-ES" dirty="0"/>
              <a:t> </a:t>
            </a:r>
            <a:r>
              <a:rPr lang="es-ES" dirty="0" err="1"/>
              <a:t>pellentesque</a:t>
            </a:r>
            <a:endParaRPr lang="es-ES" dirty="0"/>
          </a:p>
        </p:txBody>
      </p:sp>
      <p:sp>
        <p:nvSpPr>
          <p:cNvPr id="34" name="Marcador de texto 36">
            <a:extLst>
              <a:ext uri="{FF2B5EF4-FFF2-40B4-BE49-F238E27FC236}">
                <a16:creationId xmlns:a16="http://schemas.microsoft.com/office/drawing/2014/main" id="{E486556F-5E48-41F3-9CE5-5AF786E27661}"/>
              </a:ext>
            </a:extLst>
          </p:cNvPr>
          <p:cNvSpPr>
            <a:spLocks noGrp="1"/>
          </p:cNvSpPr>
          <p:nvPr>
            <p:ph type="body" sz="quarter" idx="14" hasCustomPrompt="1"/>
          </p:nvPr>
        </p:nvSpPr>
        <p:spPr>
          <a:xfrm>
            <a:off x="6820898" y="3446180"/>
            <a:ext cx="3957586" cy="813076"/>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r>
              <a:rPr lang="es-ES" sz="1200" b="0" i="0" dirty="0" err="1">
                <a:solidFill>
                  <a:srgbClr val="1D1645"/>
                </a:solidFill>
                <a:effectLst/>
                <a:latin typeface="Arial" panose="020B0604020202020204" pitchFamily="34" charset="0"/>
              </a:rPr>
              <a:t>Lorem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Ipsum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pellentesque</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vel</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vestibulum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quam</a:t>
            </a:r>
            <a:r>
              <a:rPr lang="es-ES" sz="1200" b="0" i="0" dirty="0">
                <a:solidFill>
                  <a:srgbClr val="1D1645"/>
                </a:solidFill>
                <a:effectLst/>
                <a:latin typeface="Arial" panose="020B0604020202020204" pitchFamily="34" charset="0"/>
              </a:rPr>
              <a:t>, in </a:t>
            </a:r>
            <a:r>
              <a:rPr lang="es-ES" sz="1200" b="0" i="0" dirty="0" err="1">
                <a:solidFill>
                  <a:srgbClr val="1D1645"/>
                </a:solidFill>
                <a:effectLst/>
                <a:latin typeface="Arial" panose="020B0604020202020204" pitchFamily="34" charset="0"/>
              </a:rPr>
              <a:t>fringilla</a:t>
            </a:r>
            <a:r>
              <a:rPr lang="es-ES" sz="1200" b="0" i="0" dirty="0">
                <a:solidFill>
                  <a:srgbClr val="1D1645"/>
                </a:solidFill>
                <a:effectLst/>
                <a:latin typeface="Arial" panose="020B0604020202020204" pitchFamily="34" charset="0"/>
              </a:rPr>
              <a:t> leo. Vivamus ex </a:t>
            </a:r>
            <a:r>
              <a:rPr lang="es-ES" sz="1200" b="0" i="0" dirty="0" err="1">
                <a:solidFill>
                  <a:srgbClr val="1D1645"/>
                </a:solidFill>
                <a:effectLst/>
                <a:latin typeface="Arial" panose="020B0604020202020204" pitchFamily="34" charset="0"/>
              </a:rPr>
              <a:t>nisi</a:t>
            </a:r>
            <a:r>
              <a:rPr lang="es-ES" sz="1200" b="0" i="0" dirty="0">
                <a:solidFill>
                  <a:srgbClr val="1D1645"/>
                </a:solidFill>
                <a:effectLst/>
                <a:latin typeface="Arial" panose="020B0604020202020204" pitchFamily="34" charset="0"/>
              </a:rPr>
              <a:t>, rutrum </a:t>
            </a:r>
            <a:r>
              <a:rPr lang="es-ES" sz="1200" b="0" i="0" dirty="0" err="1">
                <a:solidFill>
                  <a:srgbClr val="1D1645"/>
                </a:solidFill>
                <a:effectLst/>
                <a:latin typeface="Arial" panose="020B0604020202020204" pitchFamily="34" charset="0"/>
              </a:rPr>
              <a:t>sit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amet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quam</a:t>
            </a:r>
            <a:r>
              <a:rPr lang="es-ES" sz="1200" b="0" i="0" dirty="0">
                <a:solidFill>
                  <a:srgbClr val="1D1645"/>
                </a:solidFill>
                <a:effectLst/>
                <a:latin typeface="Arial" panose="020B0604020202020204" pitchFamily="34" charset="0"/>
              </a:rPr>
              <a:t> non, </a:t>
            </a:r>
            <a:r>
              <a:rPr lang="es-ES" sz="1200" b="0" i="0" dirty="0" err="1">
                <a:solidFill>
                  <a:srgbClr val="1D1645"/>
                </a:solidFill>
                <a:effectLst/>
                <a:latin typeface="Arial" panose="020B0604020202020204" pitchFamily="34" charset="0"/>
              </a:rPr>
              <a:t>imperdiet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dapibus</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elit</a:t>
            </a:r>
            <a:r>
              <a:rPr lang="es-ES" sz="1200" b="0" i="0" dirty="0">
                <a:solidFill>
                  <a:srgbClr val="1D1645"/>
                </a:solidFill>
                <a:effectLst/>
                <a:latin typeface="Arial" panose="020B0604020202020204" pitchFamily="34" charset="0"/>
              </a:rPr>
              <a:t>. Mauris </a:t>
            </a:r>
            <a:r>
              <a:rPr lang="es-ES" sz="1200" b="0" i="0" dirty="0" err="1">
                <a:solidFill>
                  <a:srgbClr val="1D1645"/>
                </a:solidFill>
                <a:effectLst/>
                <a:latin typeface="Arial" panose="020B0604020202020204" pitchFamily="34" charset="0"/>
              </a:rPr>
              <a:t>cursus</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viverra</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erat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nec</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egestas</a:t>
            </a:r>
            <a:r>
              <a:rPr lang="es-ES" sz="1200" b="0" i="0" dirty="0">
                <a:solidFill>
                  <a:srgbClr val="1D1645"/>
                </a:solidFill>
                <a:effectLst/>
                <a:latin typeface="Arial" panose="020B0604020202020204" pitchFamily="34" charset="0"/>
              </a:rPr>
              <a:t>. Vivamus et rutrum eros, </a:t>
            </a:r>
            <a:r>
              <a:rPr lang="es-ES" sz="1200" b="0" i="0" dirty="0" err="1">
                <a:solidFill>
                  <a:srgbClr val="1D1645"/>
                </a:solidFill>
                <a:effectLst/>
                <a:latin typeface="Arial" panose="020B0604020202020204" pitchFamily="34" charset="0"/>
              </a:rPr>
              <a:t>eu</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elementum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lacus</a:t>
            </a:r>
            <a:r>
              <a:rPr lang="es-ES" sz="1200" b="0" i="0" dirty="0">
                <a:solidFill>
                  <a:srgbClr val="1D1645"/>
                </a:solidFill>
                <a:effectLst/>
                <a:latin typeface="Arial" panose="020B0604020202020204" pitchFamily="34" charset="0"/>
              </a:rPr>
              <a:t>. </a:t>
            </a:r>
            <a:endParaRPr lang="es-ES" sz="1200" dirty="0">
              <a:solidFill>
                <a:srgbClr val="1D1645"/>
              </a:solidFill>
            </a:endParaRPr>
          </a:p>
        </p:txBody>
      </p:sp>
      <p:sp>
        <p:nvSpPr>
          <p:cNvPr id="46" name="Marcador de texto 34">
            <a:extLst>
              <a:ext uri="{FF2B5EF4-FFF2-40B4-BE49-F238E27FC236}">
                <a16:creationId xmlns:a16="http://schemas.microsoft.com/office/drawing/2014/main" id="{F9B3302B-665B-4BD1-A6D9-ABAED9304050}"/>
              </a:ext>
            </a:extLst>
          </p:cNvPr>
          <p:cNvSpPr>
            <a:spLocks noGrp="1"/>
          </p:cNvSpPr>
          <p:nvPr>
            <p:ph type="body" sz="quarter" idx="15" hasCustomPrompt="1"/>
          </p:nvPr>
        </p:nvSpPr>
        <p:spPr>
          <a:xfrm>
            <a:off x="1673835" y="4841244"/>
            <a:ext cx="3960968" cy="338554"/>
          </a:xfrm>
          <a:prstGeom prst="rect">
            <a:avLst/>
          </a:prstGeom>
        </p:spPr>
        <p:txBody>
          <a:bodyPr/>
          <a:lstStyle>
            <a:lvl1pPr marL="0" indent="0">
              <a:buNone/>
              <a:defRPr sz="1600" b="1">
                <a:solidFill>
                  <a:srgbClr val="1D1645"/>
                </a:solidFill>
              </a:defRPr>
            </a:lvl1pPr>
          </a:lstStyle>
          <a:p>
            <a:pPr lvl="0"/>
            <a:r>
              <a:rPr lang="es-ES" dirty="0" err="1"/>
              <a:t>Lorem</a:t>
            </a:r>
            <a:r>
              <a:rPr lang="es-ES" dirty="0"/>
              <a:t> </a:t>
            </a:r>
            <a:r>
              <a:rPr lang="es-ES" dirty="0" err="1"/>
              <a:t>Ipsum</a:t>
            </a:r>
            <a:r>
              <a:rPr lang="es-ES" dirty="0"/>
              <a:t> </a:t>
            </a:r>
            <a:r>
              <a:rPr lang="es-ES" dirty="0" err="1"/>
              <a:t>pellentesque</a:t>
            </a:r>
            <a:endParaRPr lang="es-ES" dirty="0"/>
          </a:p>
        </p:txBody>
      </p:sp>
      <p:sp>
        <p:nvSpPr>
          <p:cNvPr id="47" name="Marcador de texto 36">
            <a:extLst>
              <a:ext uri="{FF2B5EF4-FFF2-40B4-BE49-F238E27FC236}">
                <a16:creationId xmlns:a16="http://schemas.microsoft.com/office/drawing/2014/main" id="{86A04D8F-145C-40AF-B062-DCFA74049609}"/>
              </a:ext>
            </a:extLst>
          </p:cNvPr>
          <p:cNvSpPr>
            <a:spLocks noGrp="1"/>
          </p:cNvSpPr>
          <p:nvPr>
            <p:ph type="body" sz="quarter" idx="16" hasCustomPrompt="1"/>
          </p:nvPr>
        </p:nvSpPr>
        <p:spPr>
          <a:xfrm>
            <a:off x="1677217" y="5256442"/>
            <a:ext cx="3957586" cy="813076"/>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r>
              <a:rPr lang="es-ES" sz="1200" b="0" i="0" dirty="0" err="1">
                <a:solidFill>
                  <a:srgbClr val="1D1645"/>
                </a:solidFill>
                <a:effectLst/>
                <a:latin typeface="Arial" panose="020B0604020202020204" pitchFamily="34" charset="0"/>
              </a:rPr>
              <a:t>Lorem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Ipsum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pellentesque</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vel</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vestibulum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quam</a:t>
            </a:r>
            <a:r>
              <a:rPr lang="es-ES" sz="1200" b="0" i="0" dirty="0">
                <a:solidFill>
                  <a:srgbClr val="1D1645"/>
                </a:solidFill>
                <a:effectLst/>
                <a:latin typeface="Arial" panose="020B0604020202020204" pitchFamily="34" charset="0"/>
              </a:rPr>
              <a:t>, in </a:t>
            </a:r>
            <a:r>
              <a:rPr lang="es-ES" sz="1200" b="0" i="0" dirty="0" err="1">
                <a:solidFill>
                  <a:srgbClr val="1D1645"/>
                </a:solidFill>
                <a:effectLst/>
                <a:latin typeface="Arial" panose="020B0604020202020204" pitchFamily="34" charset="0"/>
              </a:rPr>
              <a:t>fringilla</a:t>
            </a:r>
            <a:r>
              <a:rPr lang="es-ES" sz="1200" b="0" i="0" dirty="0">
                <a:solidFill>
                  <a:srgbClr val="1D1645"/>
                </a:solidFill>
                <a:effectLst/>
                <a:latin typeface="Arial" panose="020B0604020202020204" pitchFamily="34" charset="0"/>
              </a:rPr>
              <a:t> leo. Vivamus ex </a:t>
            </a:r>
            <a:r>
              <a:rPr lang="es-ES" sz="1200" b="0" i="0" dirty="0" err="1">
                <a:solidFill>
                  <a:srgbClr val="1D1645"/>
                </a:solidFill>
                <a:effectLst/>
                <a:latin typeface="Arial" panose="020B0604020202020204" pitchFamily="34" charset="0"/>
              </a:rPr>
              <a:t>nisi</a:t>
            </a:r>
            <a:r>
              <a:rPr lang="es-ES" sz="1200" b="0" i="0" dirty="0">
                <a:solidFill>
                  <a:srgbClr val="1D1645"/>
                </a:solidFill>
                <a:effectLst/>
                <a:latin typeface="Arial" panose="020B0604020202020204" pitchFamily="34" charset="0"/>
              </a:rPr>
              <a:t>, rutrum </a:t>
            </a:r>
            <a:r>
              <a:rPr lang="es-ES" sz="1200" b="0" i="0" dirty="0" err="1">
                <a:solidFill>
                  <a:srgbClr val="1D1645"/>
                </a:solidFill>
                <a:effectLst/>
                <a:latin typeface="Arial" panose="020B0604020202020204" pitchFamily="34" charset="0"/>
              </a:rPr>
              <a:t>sit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amet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quam</a:t>
            </a:r>
            <a:r>
              <a:rPr lang="es-ES" sz="1200" b="0" i="0" dirty="0">
                <a:solidFill>
                  <a:srgbClr val="1D1645"/>
                </a:solidFill>
                <a:effectLst/>
                <a:latin typeface="Arial" panose="020B0604020202020204" pitchFamily="34" charset="0"/>
              </a:rPr>
              <a:t> non, </a:t>
            </a:r>
            <a:r>
              <a:rPr lang="es-ES" sz="1200" b="0" i="0" dirty="0" err="1">
                <a:solidFill>
                  <a:srgbClr val="1D1645"/>
                </a:solidFill>
                <a:effectLst/>
                <a:latin typeface="Arial" panose="020B0604020202020204" pitchFamily="34" charset="0"/>
              </a:rPr>
              <a:t>imperdiet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dapibus</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elit</a:t>
            </a:r>
            <a:r>
              <a:rPr lang="es-ES" sz="1200" b="0" i="0" dirty="0">
                <a:solidFill>
                  <a:srgbClr val="1D1645"/>
                </a:solidFill>
                <a:effectLst/>
                <a:latin typeface="Arial" panose="020B0604020202020204" pitchFamily="34" charset="0"/>
              </a:rPr>
              <a:t>. Mauris </a:t>
            </a:r>
            <a:r>
              <a:rPr lang="es-ES" sz="1200" b="0" i="0" dirty="0" err="1">
                <a:solidFill>
                  <a:srgbClr val="1D1645"/>
                </a:solidFill>
                <a:effectLst/>
                <a:latin typeface="Arial" panose="020B0604020202020204" pitchFamily="34" charset="0"/>
              </a:rPr>
              <a:t>cursus</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viverra</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erat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nec</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egestas</a:t>
            </a:r>
            <a:r>
              <a:rPr lang="es-ES" sz="1200" b="0" i="0" dirty="0">
                <a:solidFill>
                  <a:srgbClr val="1D1645"/>
                </a:solidFill>
                <a:effectLst/>
                <a:latin typeface="Arial" panose="020B0604020202020204" pitchFamily="34" charset="0"/>
              </a:rPr>
              <a:t>. Vivamus et rutrum eros, </a:t>
            </a:r>
            <a:r>
              <a:rPr lang="es-ES" sz="1200" b="0" i="0" dirty="0" err="1">
                <a:solidFill>
                  <a:srgbClr val="1D1645"/>
                </a:solidFill>
                <a:effectLst/>
                <a:latin typeface="Arial" panose="020B0604020202020204" pitchFamily="34" charset="0"/>
              </a:rPr>
              <a:t>eu</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elementum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lacus</a:t>
            </a:r>
            <a:r>
              <a:rPr lang="es-ES" sz="1200" b="0" i="0" dirty="0">
                <a:solidFill>
                  <a:srgbClr val="1D1645"/>
                </a:solidFill>
                <a:effectLst/>
                <a:latin typeface="Arial" panose="020B0604020202020204" pitchFamily="34" charset="0"/>
              </a:rPr>
              <a:t>. </a:t>
            </a:r>
            <a:endParaRPr lang="es-ES" sz="1200" dirty="0">
              <a:solidFill>
                <a:srgbClr val="1D1645"/>
              </a:solidFill>
            </a:endParaRPr>
          </a:p>
        </p:txBody>
      </p:sp>
      <p:sp>
        <p:nvSpPr>
          <p:cNvPr id="48" name="Marcador de texto 34">
            <a:extLst>
              <a:ext uri="{FF2B5EF4-FFF2-40B4-BE49-F238E27FC236}">
                <a16:creationId xmlns:a16="http://schemas.microsoft.com/office/drawing/2014/main" id="{CF78A1D2-7270-47C2-82CF-4A8E17E22DC2}"/>
              </a:ext>
            </a:extLst>
          </p:cNvPr>
          <p:cNvSpPr>
            <a:spLocks noGrp="1"/>
          </p:cNvSpPr>
          <p:nvPr>
            <p:ph type="body" sz="quarter" idx="17" hasCustomPrompt="1"/>
          </p:nvPr>
        </p:nvSpPr>
        <p:spPr>
          <a:xfrm>
            <a:off x="6817516" y="4841244"/>
            <a:ext cx="3960968" cy="338554"/>
          </a:xfrm>
          <a:prstGeom prst="rect">
            <a:avLst/>
          </a:prstGeom>
        </p:spPr>
        <p:txBody>
          <a:bodyPr/>
          <a:lstStyle>
            <a:lvl1pPr marL="0" indent="0">
              <a:buNone/>
              <a:defRPr sz="1600" b="1">
                <a:solidFill>
                  <a:srgbClr val="1D1645"/>
                </a:solidFill>
              </a:defRPr>
            </a:lvl1pPr>
          </a:lstStyle>
          <a:p>
            <a:pPr lvl="0"/>
            <a:r>
              <a:rPr lang="es-ES" dirty="0" err="1"/>
              <a:t>Lorem</a:t>
            </a:r>
            <a:r>
              <a:rPr lang="es-ES" dirty="0"/>
              <a:t> </a:t>
            </a:r>
            <a:r>
              <a:rPr lang="es-ES" dirty="0" err="1"/>
              <a:t>Ipsum</a:t>
            </a:r>
            <a:r>
              <a:rPr lang="es-ES" dirty="0"/>
              <a:t> </a:t>
            </a:r>
            <a:r>
              <a:rPr lang="es-ES" dirty="0" err="1"/>
              <a:t>pellentesque</a:t>
            </a:r>
            <a:endParaRPr lang="es-ES" dirty="0"/>
          </a:p>
        </p:txBody>
      </p:sp>
      <p:sp>
        <p:nvSpPr>
          <p:cNvPr id="49" name="Marcador de texto 36">
            <a:extLst>
              <a:ext uri="{FF2B5EF4-FFF2-40B4-BE49-F238E27FC236}">
                <a16:creationId xmlns:a16="http://schemas.microsoft.com/office/drawing/2014/main" id="{A1CA1253-E1B7-417B-BD64-8A99F8226B34}"/>
              </a:ext>
            </a:extLst>
          </p:cNvPr>
          <p:cNvSpPr>
            <a:spLocks noGrp="1"/>
          </p:cNvSpPr>
          <p:nvPr>
            <p:ph type="body" sz="quarter" idx="18" hasCustomPrompt="1"/>
          </p:nvPr>
        </p:nvSpPr>
        <p:spPr>
          <a:xfrm>
            <a:off x="6820898" y="5256442"/>
            <a:ext cx="3957586" cy="813076"/>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r>
              <a:rPr lang="es-ES" sz="1200" b="0" i="0" dirty="0" err="1">
                <a:solidFill>
                  <a:srgbClr val="1D1645"/>
                </a:solidFill>
                <a:effectLst/>
                <a:latin typeface="Arial" panose="020B0604020202020204" pitchFamily="34" charset="0"/>
              </a:rPr>
              <a:t>Lorem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Ipsum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pellentesque</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vel</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vestibulum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quam</a:t>
            </a:r>
            <a:r>
              <a:rPr lang="es-ES" sz="1200" b="0" i="0" dirty="0">
                <a:solidFill>
                  <a:srgbClr val="1D1645"/>
                </a:solidFill>
                <a:effectLst/>
                <a:latin typeface="Arial" panose="020B0604020202020204" pitchFamily="34" charset="0"/>
              </a:rPr>
              <a:t>, in </a:t>
            </a:r>
            <a:r>
              <a:rPr lang="es-ES" sz="1200" b="0" i="0" dirty="0" err="1">
                <a:solidFill>
                  <a:srgbClr val="1D1645"/>
                </a:solidFill>
                <a:effectLst/>
                <a:latin typeface="Arial" panose="020B0604020202020204" pitchFamily="34" charset="0"/>
              </a:rPr>
              <a:t>fringilla</a:t>
            </a:r>
            <a:r>
              <a:rPr lang="es-ES" sz="1200" b="0" i="0" dirty="0">
                <a:solidFill>
                  <a:srgbClr val="1D1645"/>
                </a:solidFill>
                <a:effectLst/>
                <a:latin typeface="Arial" panose="020B0604020202020204" pitchFamily="34" charset="0"/>
              </a:rPr>
              <a:t> leo. Vivamus ex </a:t>
            </a:r>
            <a:r>
              <a:rPr lang="es-ES" sz="1200" b="0" i="0" dirty="0" err="1">
                <a:solidFill>
                  <a:srgbClr val="1D1645"/>
                </a:solidFill>
                <a:effectLst/>
                <a:latin typeface="Arial" panose="020B0604020202020204" pitchFamily="34" charset="0"/>
              </a:rPr>
              <a:t>nisi</a:t>
            </a:r>
            <a:r>
              <a:rPr lang="es-ES" sz="1200" b="0" i="0" dirty="0">
                <a:solidFill>
                  <a:srgbClr val="1D1645"/>
                </a:solidFill>
                <a:effectLst/>
                <a:latin typeface="Arial" panose="020B0604020202020204" pitchFamily="34" charset="0"/>
              </a:rPr>
              <a:t>, rutrum </a:t>
            </a:r>
            <a:r>
              <a:rPr lang="es-ES" sz="1200" b="0" i="0" dirty="0" err="1">
                <a:solidFill>
                  <a:srgbClr val="1D1645"/>
                </a:solidFill>
                <a:effectLst/>
                <a:latin typeface="Arial" panose="020B0604020202020204" pitchFamily="34" charset="0"/>
              </a:rPr>
              <a:t>sit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amet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quam</a:t>
            </a:r>
            <a:r>
              <a:rPr lang="es-ES" sz="1200" b="0" i="0" dirty="0">
                <a:solidFill>
                  <a:srgbClr val="1D1645"/>
                </a:solidFill>
                <a:effectLst/>
                <a:latin typeface="Arial" panose="020B0604020202020204" pitchFamily="34" charset="0"/>
              </a:rPr>
              <a:t> non, </a:t>
            </a:r>
            <a:r>
              <a:rPr lang="es-ES" sz="1200" b="0" i="0" dirty="0" err="1">
                <a:solidFill>
                  <a:srgbClr val="1D1645"/>
                </a:solidFill>
                <a:effectLst/>
                <a:latin typeface="Arial" panose="020B0604020202020204" pitchFamily="34" charset="0"/>
              </a:rPr>
              <a:t>imperdiet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dapibus</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elit</a:t>
            </a:r>
            <a:r>
              <a:rPr lang="es-ES" sz="1200" b="0" i="0" dirty="0">
                <a:solidFill>
                  <a:srgbClr val="1D1645"/>
                </a:solidFill>
                <a:effectLst/>
                <a:latin typeface="Arial" panose="020B0604020202020204" pitchFamily="34" charset="0"/>
              </a:rPr>
              <a:t>. Mauris </a:t>
            </a:r>
            <a:r>
              <a:rPr lang="es-ES" sz="1200" b="0" i="0" dirty="0" err="1">
                <a:solidFill>
                  <a:srgbClr val="1D1645"/>
                </a:solidFill>
                <a:effectLst/>
                <a:latin typeface="Arial" panose="020B0604020202020204" pitchFamily="34" charset="0"/>
              </a:rPr>
              <a:t>cursus</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viverra</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erat</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nec</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egestas</a:t>
            </a:r>
            <a:r>
              <a:rPr lang="es-ES" sz="1200" b="0" i="0" dirty="0">
                <a:solidFill>
                  <a:srgbClr val="1D1645"/>
                </a:solidFill>
                <a:effectLst/>
                <a:latin typeface="Arial" panose="020B0604020202020204" pitchFamily="34" charset="0"/>
              </a:rPr>
              <a:t>. Vivamus et rutrum eros, </a:t>
            </a:r>
            <a:r>
              <a:rPr lang="es-ES" sz="1200" b="0" i="0" dirty="0" err="1">
                <a:solidFill>
                  <a:srgbClr val="1D1645"/>
                </a:solidFill>
                <a:effectLst/>
                <a:latin typeface="Arial" panose="020B0604020202020204" pitchFamily="34" charset="0"/>
              </a:rPr>
              <a:t>eu</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elementum</a:t>
            </a:r>
            <a:r>
              <a:rPr lang="es-ES" sz="1200" b="0" i="0" dirty="0">
                <a:solidFill>
                  <a:srgbClr val="1D1645"/>
                </a:solidFill>
                <a:effectLst/>
                <a:latin typeface="Arial" panose="020B0604020202020204" pitchFamily="34" charset="0"/>
              </a:rPr>
              <a:t> </a:t>
            </a:r>
            <a:r>
              <a:rPr lang="es-ES" sz="1200" b="0" i="0" dirty="0" err="1">
                <a:solidFill>
                  <a:srgbClr val="1D1645"/>
                </a:solidFill>
                <a:effectLst/>
                <a:latin typeface="Arial" panose="020B0604020202020204" pitchFamily="34" charset="0"/>
              </a:rPr>
              <a:t>lacus</a:t>
            </a:r>
            <a:r>
              <a:rPr lang="es-ES" sz="1200" b="0" i="0" dirty="0">
                <a:solidFill>
                  <a:srgbClr val="1D1645"/>
                </a:solidFill>
                <a:effectLst/>
                <a:latin typeface="Arial" panose="020B0604020202020204" pitchFamily="34" charset="0"/>
              </a:rPr>
              <a:t>. </a:t>
            </a:r>
            <a:endParaRPr lang="es-ES" sz="1200" dirty="0">
              <a:solidFill>
                <a:srgbClr val="1D1645"/>
              </a:solidFill>
            </a:endParaRPr>
          </a:p>
        </p:txBody>
      </p:sp>
      <p:sp>
        <p:nvSpPr>
          <p:cNvPr id="50" name="Marcador de texto 32">
            <a:extLst>
              <a:ext uri="{FF2B5EF4-FFF2-40B4-BE49-F238E27FC236}">
                <a16:creationId xmlns:a16="http://schemas.microsoft.com/office/drawing/2014/main" id="{FBFE6207-6402-443A-B0FB-9017E57BF76F}"/>
              </a:ext>
            </a:extLst>
          </p:cNvPr>
          <p:cNvSpPr>
            <a:spLocks noGrp="1"/>
          </p:cNvSpPr>
          <p:nvPr>
            <p:ph type="body" sz="quarter" idx="10" hasCustomPrompt="1"/>
          </p:nvPr>
        </p:nvSpPr>
        <p:spPr>
          <a:xfrm>
            <a:off x="963906" y="1654805"/>
            <a:ext cx="8007972" cy="872942"/>
          </a:xfrm>
          <a:prstGeom prst="rect">
            <a:avLst/>
          </a:prstGeom>
        </p:spPr>
        <p:txBody>
          <a:bodyPr/>
          <a:lstStyle>
            <a:lvl1pPr marL="0" indent="0">
              <a:buNone/>
              <a:defRPr sz="1400">
                <a:solidFill>
                  <a:srgbClr val="1D1645"/>
                </a:solidFill>
              </a:defRPr>
            </a:lvl1pPr>
          </a:lstStyle>
          <a:p>
            <a:pPr lvl="0"/>
            <a:r>
              <a:rPr lang="es-ES" dirty="0" err="1"/>
              <a:t>Lorem</a:t>
            </a:r>
            <a:r>
              <a:rPr lang="es-ES" dirty="0"/>
              <a:t> </a:t>
            </a:r>
            <a:r>
              <a:rPr lang="es-ES" dirty="0" err="1"/>
              <a:t>Ipsum</a:t>
            </a:r>
            <a:r>
              <a:rPr lang="es-ES" dirty="0"/>
              <a:t> </a:t>
            </a:r>
            <a:r>
              <a:rPr lang="es-ES" dirty="0" err="1"/>
              <a:t>pellentesque</a:t>
            </a:r>
            <a:r>
              <a:rPr lang="es-ES" dirty="0"/>
              <a:t> </a:t>
            </a:r>
            <a:r>
              <a:rPr lang="es-ES" dirty="0" err="1"/>
              <a:t>vel</a:t>
            </a:r>
            <a:r>
              <a:rPr lang="es-ES" dirty="0"/>
              <a:t> </a:t>
            </a:r>
            <a:r>
              <a:rPr lang="es-ES" dirty="0" err="1"/>
              <a:t>vestibulum</a:t>
            </a:r>
            <a:r>
              <a:rPr lang="es-ES" dirty="0"/>
              <a:t> </a:t>
            </a:r>
            <a:r>
              <a:rPr lang="es-ES" dirty="0" err="1"/>
              <a:t>quam</a:t>
            </a:r>
            <a:r>
              <a:rPr lang="es-ES" dirty="0"/>
              <a:t>, in </a:t>
            </a:r>
            <a:r>
              <a:rPr lang="es-ES" dirty="0" err="1"/>
              <a:t>fringilla</a:t>
            </a:r>
            <a:r>
              <a:rPr lang="es-ES" dirty="0"/>
              <a:t> leo. Vivamus ex </a:t>
            </a:r>
            <a:r>
              <a:rPr lang="es-ES" dirty="0" err="1"/>
              <a:t>nisi</a:t>
            </a:r>
            <a:r>
              <a:rPr lang="es-ES" dirty="0"/>
              <a:t>, rutrum </a:t>
            </a:r>
            <a:r>
              <a:rPr lang="es-ES" dirty="0" err="1"/>
              <a:t>sit</a:t>
            </a:r>
            <a:r>
              <a:rPr lang="es-ES" dirty="0"/>
              <a:t> </a:t>
            </a:r>
            <a:r>
              <a:rPr lang="es-ES" dirty="0" err="1"/>
              <a:t>amet</a:t>
            </a:r>
            <a:r>
              <a:rPr lang="es-ES" dirty="0"/>
              <a:t> </a:t>
            </a:r>
            <a:r>
              <a:rPr lang="es-ES" dirty="0" err="1"/>
              <a:t>quam</a:t>
            </a:r>
            <a:r>
              <a:rPr lang="es-ES" dirty="0"/>
              <a:t> non, </a:t>
            </a:r>
            <a:r>
              <a:rPr lang="es-ES" dirty="0" err="1"/>
              <a:t>imperdiet</a:t>
            </a:r>
            <a:r>
              <a:rPr lang="es-ES" dirty="0"/>
              <a:t> </a:t>
            </a:r>
            <a:r>
              <a:rPr lang="es-ES" dirty="0" err="1"/>
              <a:t>dapibus</a:t>
            </a:r>
            <a:r>
              <a:rPr lang="es-ES" dirty="0"/>
              <a:t> </a:t>
            </a:r>
            <a:r>
              <a:rPr lang="es-ES" dirty="0" err="1"/>
              <a:t>elit</a:t>
            </a:r>
            <a:r>
              <a:rPr lang="es-ES" dirty="0"/>
              <a:t>. Mauris </a:t>
            </a:r>
            <a:r>
              <a:rPr lang="es-ES" dirty="0" err="1"/>
              <a:t>cursus</a:t>
            </a:r>
            <a:r>
              <a:rPr lang="es-ES" dirty="0"/>
              <a:t> </a:t>
            </a:r>
            <a:r>
              <a:rPr lang="es-ES" dirty="0" err="1"/>
              <a:t>viverra</a:t>
            </a:r>
            <a:r>
              <a:rPr lang="es-ES" dirty="0"/>
              <a:t> </a:t>
            </a:r>
            <a:r>
              <a:rPr lang="es-ES" dirty="0" err="1"/>
              <a:t>erat</a:t>
            </a:r>
            <a:r>
              <a:rPr lang="es-ES" dirty="0"/>
              <a:t> </a:t>
            </a:r>
            <a:r>
              <a:rPr lang="es-ES" dirty="0" err="1"/>
              <a:t>nec</a:t>
            </a:r>
            <a:r>
              <a:rPr lang="es-ES" dirty="0"/>
              <a:t> </a:t>
            </a:r>
            <a:r>
              <a:rPr lang="es-ES" dirty="0" err="1"/>
              <a:t>egestas</a:t>
            </a:r>
            <a:r>
              <a:rPr lang="es-ES" dirty="0"/>
              <a:t>. Vivamus et rutrum eros, </a:t>
            </a:r>
            <a:r>
              <a:rPr lang="es-ES" dirty="0" err="1"/>
              <a:t>eu</a:t>
            </a:r>
            <a:r>
              <a:rPr lang="es-ES" dirty="0"/>
              <a:t> </a:t>
            </a:r>
            <a:r>
              <a:rPr lang="es-ES" dirty="0" err="1"/>
              <a:t>elementum</a:t>
            </a:r>
            <a:r>
              <a:rPr lang="es-ES" dirty="0"/>
              <a:t> </a:t>
            </a:r>
            <a:r>
              <a:rPr lang="es-ES" dirty="0" err="1"/>
              <a:t>lacus</a:t>
            </a:r>
            <a:r>
              <a:rPr lang="es-ES" dirty="0"/>
              <a:t>. </a:t>
            </a:r>
            <a:r>
              <a:rPr lang="es-ES" dirty="0" err="1"/>
              <a:t>Nulla</a:t>
            </a:r>
            <a:r>
              <a:rPr lang="es-ES" dirty="0"/>
              <a:t> </a:t>
            </a:r>
            <a:r>
              <a:rPr lang="es-ES" dirty="0" err="1"/>
              <a:t>viverra</a:t>
            </a:r>
            <a:r>
              <a:rPr lang="es-ES" dirty="0"/>
              <a:t> </a:t>
            </a:r>
            <a:r>
              <a:rPr lang="es-ES" dirty="0" err="1"/>
              <a:t>vel</a:t>
            </a:r>
            <a:r>
              <a:rPr lang="es-ES" dirty="0"/>
              <a:t> </a:t>
            </a:r>
            <a:r>
              <a:rPr lang="es-ES" dirty="0" err="1"/>
              <a:t>orci</a:t>
            </a:r>
            <a:r>
              <a:rPr lang="es-ES" dirty="0"/>
              <a:t> vitae </a:t>
            </a:r>
            <a:r>
              <a:rPr lang="es-ES" dirty="0" err="1"/>
              <a:t>scelerisque</a:t>
            </a:r>
            <a:r>
              <a:rPr lang="es-ES" dirty="0"/>
              <a:t>. </a:t>
            </a:r>
            <a:r>
              <a:rPr lang="es-ES" dirty="0" err="1"/>
              <a:t>Duis</a:t>
            </a:r>
            <a:r>
              <a:rPr lang="es-ES" dirty="0"/>
              <a:t> id </a:t>
            </a:r>
            <a:r>
              <a:rPr lang="es-ES" dirty="0" err="1"/>
              <a:t>malesuada</a:t>
            </a:r>
            <a:r>
              <a:rPr lang="es-ES" dirty="0"/>
              <a:t> </a:t>
            </a:r>
            <a:r>
              <a:rPr lang="es-ES" dirty="0" err="1"/>
              <a:t>lacus</a:t>
            </a:r>
            <a:r>
              <a:rPr lang="es-ES" dirty="0"/>
              <a:t>. </a:t>
            </a:r>
          </a:p>
        </p:txBody>
      </p:sp>
    </p:spTree>
    <p:extLst>
      <p:ext uri="{BB962C8B-B14F-4D97-AF65-F5344CB8AC3E}">
        <p14:creationId xmlns:p14="http://schemas.microsoft.com/office/powerpoint/2010/main" val="65987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CA64481-98D4-4B79-8B2E-017D2B12D6C2}"/>
              </a:ext>
            </a:extLst>
          </p:cNvPr>
          <p:cNvSpPr/>
          <p:nvPr userDrawn="1"/>
        </p:nvSpPr>
        <p:spPr>
          <a:xfrm rot="2188792">
            <a:off x="11667872" y="6429516"/>
            <a:ext cx="735735" cy="482536"/>
          </a:xfrm>
          <a:prstGeom prst="rect">
            <a:avLst/>
          </a:prstGeom>
          <a:solidFill>
            <a:srgbClr val="1D1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DA0F9FBA-D00B-44BA-909C-BD8A1CAA0ED8}"/>
              </a:ext>
            </a:extLst>
          </p:cNvPr>
          <p:cNvSpPr txBox="1"/>
          <p:nvPr userDrawn="1"/>
        </p:nvSpPr>
        <p:spPr>
          <a:xfrm>
            <a:off x="11710555" y="6435646"/>
            <a:ext cx="384463" cy="523220"/>
          </a:xfrm>
          <a:prstGeom prst="rect">
            <a:avLst/>
          </a:prstGeom>
          <a:noFill/>
        </p:spPr>
        <p:txBody>
          <a:bodyPr wrap="square" rtlCol="0">
            <a:spAutoFit/>
          </a:bodyPr>
          <a:lstStyle/>
          <a:p>
            <a:pPr algn="ctr"/>
            <a:fld id="{4363873A-82A9-4D3D-A5D3-6FE20E225A27}" type="slidenum">
              <a:rPr lang="es-ES" sz="1400" b="0" i="0" smtClean="0">
                <a:solidFill>
                  <a:schemeClr val="bg1"/>
                </a:solidFill>
                <a:effectLst/>
                <a:latin typeface="Arial" panose="020B0604020202020204" pitchFamily="34" charset="0"/>
              </a:rPr>
              <a:pPr algn="ctr"/>
              <a:t>‹N°›</a:t>
            </a:fld>
            <a:endParaRPr lang="es-ES" sz="1400" dirty="0">
              <a:solidFill>
                <a:schemeClr val="bg1"/>
              </a:solidFill>
            </a:endParaRPr>
          </a:p>
        </p:txBody>
      </p:sp>
      <p:grpSp>
        <p:nvGrpSpPr>
          <p:cNvPr id="19" name="Grupo 18">
            <a:extLst>
              <a:ext uri="{FF2B5EF4-FFF2-40B4-BE49-F238E27FC236}">
                <a16:creationId xmlns:a16="http://schemas.microsoft.com/office/drawing/2014/main" id="{D686FAB3-93A9-4B6E-AA16-6630B71D65D2}"/>
              </a:ext>
            </a:extLst>
          </p:cNvPr>
          <p:cNvGrpSpPr/>
          <p:nvPr userDrawn="1"/>
        </p:nvGrpSpPr>
        <p:grpSpPr>
          <a:xfrm>
            <a:off x="-1477046" y="4608904"/>
            <a:ext cx="4498191" cy="4498191"/>
            <a:chOff x="10476067" y="-1775117"/>
            <a:chExt cx="3583556" cy="3583556"/>
          </a:xfrm>
        </p:grpSpPr>
        <p:sp>
          <p:nvSpPr>
            <p:cNvPr id="20" name="Elipse 19">
              <a:extLst>
                <a:ext uri="{FF2B5EF4-FFF2-40B4-BE49-F238E27FC236}">
                  <a16:creationId xmlns:a16="http://schemas.microsoft.com/office/drawing/2014/main" id="{767A70C6-A86A-42B5-822B-AD2729430C77}"/>
                </a:ext>
              </a:extLst>
            </p:cNvPr>
            <p:cNvSpPr/>
            <p:nvPr/>
          </p:nvSpPr>
          <p:spPr>
            <a:xfrm>
              <a:off x="11117399" y="-1133880"/>
              <a:ext cx="2301082" cy="2301082"/>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4A83C596-47F1-4BE2-854F-2E82AF995B19}"/>
                </a:ext>
              </a:extLst>
            </p:cNvPr>
            <p:cNvSpPr/>
            <p:nvPr/>
          </p:nvSpPr>
          <p:spPr>
            <a:xfrm>
              <a:off x="10804097" y="-1447087"/>
              <a:ext cx="2927496" cy="292749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0D9009D5-9C38-428E-A30C-1CC5D3001FE6}"/>
                </a:ext>
              </a:extLst>
            </p:cNvPr>
            <p:cNvSpPr/>
            <p:nvPr/>
          </p:nvSpPr>
          <p:spPr>
            <a:xfrm>
              <a:off x="10476067" y="-1775117"/>
              <a:ext cx="3583556" cy="358355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4" name="Rectángulo 23">
            <a:extLst>
              <a:ext uri="{FF2B5EF4-FFF2-40B4-BE49-F238E27FC236}">
                <a16:creationId xmlns:a16="http://schemas.microsoft.com/office/drawing/2014/main" id="{C4C297DE-EF32-42B8-AB0C-D6A4413B321E}"/>
              </a:ext>
            </a:extLst>
          </p:cNvPr>
          <p:cNvSpPr/>
          <p:nvPr userDrawn="1"/>
        </p:nvSpPr>
        <p:spPr>
          <a:xfrm>
            <a:off x="0" y="0"/>
            <a:ext cx="12192000" cy="1290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Imagen 24">
            <a:extLst>
              <a:ext uri="{FF2B5EF4-FFF2-40B4-BE49-F238E27FC236}">
                <a16:creationId xmlns:a16="http://schemas.microsoft.com/office/drawing/2014/main" id="{4241895C-64F3-43E4-A137-93CFA9D72F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6"/>
            <a:ext cx="12192000" cy="1297748"/>
          </a:xfrm>
          <a:prstGeom prst="rect">
            <a:avLst/>
          </a:prstGeom>
        </p:spPr>
      </p:pic>
      <p:sp>
        <p:nvSpPr>
          <p:cNvPr id="26" name="Rectángulo 25">
            <a:extLst>
              <a:ext uri="{FF2B5EF4-FFF2-40B4-BE49-F238E27FC236}">
                <a16:creationId xmlns:a16="http://schemas.microsoft.com/office/drawing/2014/main" id="{BC35B91E-DA0D-4D6B-A8C3-8744794882F8}"/>
              </a:ext>
            </a:extLst>
          </p:cNvPr>
          <p:cNvSpPr/>
          <p:nvPr userDrawn="1"/>
        </p:nvSpPr>
        <p:spPr>
          <a:xfrm rot="3391185">
            <a:off x="-411617" y="-384808"/>
            <a:ext cx="2022782" cy="132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ítulo 1">
            <a:extLst>
              <a:ext uri="{FF2B5EF4-FFF2-40B4-BE49-F238E27FC236}">
                <a16:creationId xmlns:a16="http://schemas.microsoft.com/office/drawing/2014/main" id="{0DEE5DFE-14BE-4E10-A96B-C3EED42740CC}"/>
              </a:ext>
            </a:extLst>
          </p:cNvPr>
          <p:cNvSpPr>
            <a:spLocks noGrp="1"/>
          </p:cNvSpPr>
          <p:nvPr>
            <p:ph type="ctrTitle" hasCustomPrompt="1"/>
          </p:nvPr>
        </p:nvSpPr>
        <p:spPr>
          <a:xfrm>
            <a:off x="963906" y="387523"/>
            <a:ext cx="9144000" cy="544284"/>
          </a:xfrm>
          <a:prstGeom prst="rect">
            <a:avLst/>
          </a:prstGeom>
        </p:spPr>
        <p:txBody>
          <a:bodyPr anchor="b"/>
          <a:lstStyle>
            <a:lvl1pPr algn="l">
              <a:defRPr sz="3200" b="0">
                <a:solidFill>
                  <a:srgbClr val="FFFFFF"/>
                </a:solidFill>
              </a:defRPr>
            </a:lvl1pPr>
          </a:lstStyle>
          <a:p>
            <a:r>
              <a:rPr lang="es-ES" dirty="0"/>
              <a:t>GRAPHIQUE</a:t>
            </a:r>
          </a:p>
        </p:txBody>
      </p:sp>
    </p:spTree>
    <p:extLst>
      <p:ext uri="{BB962C8B-B14F-4D97-AF65-F5344CB8AC3E}">
        <p14:creationId xmlns:p14="http://schemas.microsoft.com/office/powerpoint/2010/main" val="41479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7A046B1C-B0B6-4CF3-8AB8-51A7878EDB2C}"/>
              </a:ext>
            </a:extLst>
          </p:cNvPr>
          <p:cNvGrpSpPr/>
          <p:nvPr userDrawn="1"/>
        </p:nvGrpSpPr>
        <p:grpSpPr>
          <a:xfrm>
            <a:off x="1977287" y="5076735"/>
            <a:ext cx="4498191" cy="4498191"/>
            <a:chOff x="10476067" y="-1775117"/>
            <a:chExt cx="3583556" cy="3583556"/>
          </a:xfrm>
        </p:grpSpPr>
        <p:sp>
          <p:nvSpPr>
            <p:cNvPr id="14" name="Elipse 13">
              <a:extLst>
                <a:ext uri="{FF2B5EF4-FFF2-40B4-BE49-F238E27FC236}">
                  <a16:creationId xmlns:a16="http://schemas.microsoft.com/office/drawing/2014/main" id="{06591848-CDC9-496A-8AB1-A403FCCAABCF}"/>
                </a:ext>
              </a:extLst>
            </p:cNvPr>
            <p:cNvSpPr/>
            <p:nvPr/>
          </p:nvSpPr>
          <p:spPr>
            <a:xfrm>
              <a:off x="11117399" y="-1133880"/>
              <a:ext cx="2301082" cy="2301082"/>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C5164228-97B1-435F-8B50-ED2B3BC19B72}"/>
                </a:ext>
              </a:extLst>
            </p:cNvPr>
            <p:cNvSpPr/>
            <p:nvPr/>
          </p:nvSpPr>
          <p:spPr>
            <a:xfrm>
              <a:off x="10804097" y="-1447087"/>
              <a:ext cx="2927496" cy="292749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23819D66-0F7C-463E-9828-FBDC6FC0D45E}"/>
                </a:ext>
              </a:extLst>
            </p:cNvPr>
            <p:cNvSpPr/>
            <p:nvPr/>
          </p:nvSpPr>
          <p:spPr>
            <a:xfrm>
              <a:off x="10476067" y="-1775117"/>
              <a:ext cx="3583556" cy="358355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4" name="Rectángulo 23">
            <a:extLst>
              <a:ext uri="{FF2B5EF4-FFF2-40B4-BE49-F238E27FC236}">
                <a16:creationId xmlns:a16="http://schemas.microsoft.com/office/drawing/2014/main" id="{99A1491E-D59F-4FF1-827A-5D5C7A86C1C7}"/>
              </a:ext>
            </a:extLst>
          </p:cNvPr>
          <p:cNvSpPr/>
          <p:nvPr userDrawn="1"/>
        </p:nvSpPr>
        <p:spPr>
          <a:xfrm rot="2188792">
            <a:off x="11667872" y="6429516"/>
            <a:ext cx="735735" cy="482536"/>
          </a:xfrm>
          <a:prstGeom prst="rect">
            <a:avLst/>
          </a:prstGeom>
          <a:solidFill>
            <a:srgbClr val="1D1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C18D2D-08BD-406C-B19D-4C0FAE0C1607}"/>
              </a:ext>
            </a:extLst>
          </p:cNvPr>
          <p:cNvSpPr txBox="1"/>
          <p:nvPr userDrawn="1"/>
        </p:nvSpPr>
        <p:spPr>
          <a:xfrm>
            <a:off x="11710555" y="6435646"/>
            <a:ext cx="384463" cy="523220"/>
          </a:xfrm>
          <a:prstGeom prst="rect">
            <a:avLst/>
          </a:prstGeom>
          <a:noFill/>
        </p:spPr>
        <p:txBody>
          <a:bodyPr wrap="square" rtlCol="0">
            <a:spAutoFit/>
          </a:bodyPr>
          <a:lstStyle/>
          <a:p>
            <a:pPr algn="ctr"/>
            <a:fld id="{4363873A-82A9-4D3D-A5D3-6FE20E225A27}" type="slidenum">
              <a:rPr lang="es-ES" sz="1400" b="0" i="0" smtClean="0">
                <a:solidFill>
                  <a:schemeClr val="bg1"/>
                </a:solidFill>
                <a:effectLst/>
                <a:latin typeface="Arial" panose="020B0604020202020204" pitchFamily="34" charset="0"/>
              </a:rPr>
              <a:pPr algn="ctr"/>
              <a:t>‹N°›</a:t>
            </a:fld>
            <a:endParaRPr lang="es-ES" sz="1400" dirty="0">
              <a:solidFill>
                <a:schemeClr val="bg1"/>
              </a:solidFill>
            </a:endParaRPr>
          </a:p>
        </p:txBody>
      </p:sp>
      <p:sp>
        <p:nvSpPr>
          <p:cNvPr id="18" name="Rectángulo 17">
            <a:extLst>
              <a:ext uri="{FF2B5EF4-FFF2-40B4-BE49-F238E27FC236}">
                <a16:creationId xmlns:a16="http://schemas.microsoft.com/office/drawing/2014/main" id="{BE502311-AAC8-433B-9AD9-50B3F52A303E}"/>
              </a:ext>
            </a:extLst>
          </p:cNvPr>
          <p:cNvSpPr/>
          <p:nvPr userDrawn="1"/>
        </p:nvSpPr>
        <p:spPr>
          <a:xfrm>
            <a:off x="0" y="0"/>
            <a:ext cx="12192000" cy="1290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Imagen 18">
            <a:extLst>
              <a:ext uri="{FF2B5EF4-FFF2-40B4-BE49-F238E27FC236}">
                <a16:creationId xmlns:a16="http://schemas.microsoft.com/office/drawing/2014/main" id="{898492D6-1387-47AA-93E8-38A33BEBD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6"/>
            <a:ext cx="12192000" cy="1297748"/>
          </a:xfrm>
          <a:prstGeom prst="rect">
            <a:avLst/>
          </a:prstGeom>
        </p:spPr>
      </p:pic>
      <p:sp>
        <p:nvSpPr>
          <p:cNvPr id="23" name="Rectángulo 22">
            <a:extLst>
              <a:ext uri="{FF2B5EF4-FFF2-40B4-BE49-F238E27FC236}">
                <a16:creationId xmlns:a16="http://schemas.microsoft.com/office/drawing/2014/main" id="{B4BB8046-8299-495C-ABBA-060FDA5BFB86}"/>
              </a:ext>
            </a:extLst>
          </p:cNvPr>
          <p:cNvSpPr/>
          <p:nvPr userDrawn="1"/>
        </p:nvSpPr>
        <p:spPr>
          <a:xfrm rot="3391185">
            <a:off x="-411617" y="-384808"/>
            <a:ext cx="2022782" cy="132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ítulo 1">
            <a:extLst>
              <a:ext uri="{FF2B5EF4-FFF2-40B4-BE49-F238E27FC236}">
                <a16:creationId xmlns:a16="http://schemas.microsoft.com/office/drawing/2014/main" id="{3A22E587-6B7C-470C-9A59-8F5D3FD25F97}"/>
              </a:ext>
            </a:extLst>
          </p:cNvPr>
          <p:cNvSpPr>
            <a:spLocks noGrp="1"/>
          </p:cNvSpPr>
          <p:nvPr>
            <p:ph type="ctrTitle" hasCustomPrompt="1"/>
          </p:nvPr>
        </p:nvSpPr>
        <p:spPr>
          <a:xfrm>
            <a:off x="963906" y="387523"/>
            <a:ext cx="9144000" cy="544284"/>
          </a:xfrm>
          <a:prstGeom prst="rect">
            <a:avLst/>
          </a:prstGeom>
        </p:spPr>
        <p:txBody>
          <a:bodyPr anchor="b"/>
          <a:lstStyle>
            <a:lvl1pPr algn="l">
              <a:defRPr sz="3200" b="0">
                <a:solidFill>
                  <a:srgbClr val="FFFFFF"/>
                </a:solidFill>
              </a:defRPr>
            </a:lvl1pPr>
          </a:lstStyle>
          <a:p>
            <a:r>
              <a:rPr lang="es-ES" dirty="0"/>
              <a:t>TABLEAU</a:t>
            </a:r>
          </a:p>
        </p:txBody>
      </p:sp>
    </p:spTree>
    <p:extLst>
      <p:ext uri="{BB962C8B-B14F-4D97-AF65-F5344CB8AC3E}">
        <p14:creationId xmlns:p14="http://schemas.microsoft.com/office/powerpoint/2010/main" val="71352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24EC525B-C73B-4F19-9B79-078CF35198D7}"/>
              </a:ext>
            </a:extLst>
          </p:cNvPr>
          <p:cNvGrpSpPr/>
          <p:nvPr userDrawn="1"/>
        </p:nvGrpSpPr>
        <p:grpSpPr>
          <a:xfrm>
            <a:off x="8933466" y="1676175"/>
            <a:ext cx="4515122" cy="4515122"/>
            <a:chOff x="10476067" y="-1775117"/>
            <a:chExt cx="3583556" cy="3583556"/>
          </a:xfrm>
        </p:grpSpPr>
        <p:sp>
          <p:nvSpPr>
            <p:cNvPr id="12" name="Elipse 11">
              <a:extLst>
                <a:ext uri="{FF2B5EF4-FFF2-40B4-BE49-F238E27FC236}">
                  <a16:creationId xmlns:a16="http://schemas.microsoft.com/office/drawing/2014/main" id="{1D5580C1-6903-423D-BDD6-BCFC4BFC3343}"/>
                </a:ext>
              </a:extLst>
            </p:cNvPr>
            <p:cNvSpPr/>
            <p:nvPr/>
          </p:nvSpPr>
          <p:spPr>
            <a:xfrm>
              <a:off x="11117399" y="-1133880"/>
              <a:ext cx="2301082" cy="2301082"/>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FF5F0BAC-AAD5-4F85-9A6A-996E2B7DE776}"/>
                </a:ext>
              </a:extLst>
            </p:cNvPr>
            <p:cNvSpPr/>
            <p:nvPr/>
          </p:nvSpPr>
          <p:spPr>
            <a:xfrm>
              <a:off x="10804097" y="-1447087"/>
              <a:ext cx="2927496" cy="292749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D2A38131-12E3-4840-803E-26C3A97B6DF5}"/>
                </a:ext>
              </a:extLst>
            </p:cNvPr>
            <p:cNvSpPr/>
            <p:nvPr/>
          </p:nvSpPr>
          <p:spPr>
            <a:xfrm>
              <a:off x="10476067" y="-1775117"/>
              <a:ext cx="3583556" cy="358355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7" name="Rectángulo 16">
            <a:extLst>
              <a:ext uri="{FF2B5EF4-FFF2-40B4-BE49-F238E27FC236}">
                <a16:creationId xmlns:a16="http://schemas.microsoft.com/office/drawing/2014/main" id="{8213B8F4-458C-49EC-B09E-FB4389F7E5F1}"/>
              </a:ext>
            </a:extLst>
          </p:cNvPr>
          <p:cNvSpPr/>
          <p:nvPr userDrawn="1"/>
        </p:nvSpPr>
        <p:spPr>
          <a:xfrm rot="2188792">
            <a:off x="11667872" y="6429516"/>
            <a:ext cx="735735" cy="482536"/>
          </a:xfrm>
          <a:prstGeom prst="rect">
            <a:avLst/>
          </a:prstGeom>
          <a:solidFill>
            <a:srgbClr val="1D1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a:extLst>
              <a:ext uri="{FF2B5EF4-FFF2-40B4-BE49-F238E27FC236}">
                <a16:creationId xmlns:a16="http://schemas.microsoft.com/office/drawing/2014/main" id="{3545A880-7E43-47F2-A167-A7E0D473D44D}"/>
              </a:ext>
            </a:extLst>
          </p:cNvPr>
          <p:cNvSpPr txBox="1"/>
          <p:nvPr userDrawn="1"/>
        </p:nvSpPr>
        <p:spPr>
          <a:xfrm>
            <a:off x="11710555" y="6435646"/>
            <a:ext cx="384463" cy="523220"/>
          </a:xfrm>
          <a:prstGeom prst="rect">
            <a:avLst/>
          </a:prstGeom>
          <a:noFill/>
        </p:spPr>
        <p:txBody>
          <a:bodyPr wrap="square" rtlCol="0">
            <a:spAutoFit/>
          </a:bodyPr>
          <a:lstStyle/>
          <a:p>
            <a:pPr algn="ctr"/>
            <a:fld id="{4363873A-82A9-4D3D-A5D3-6FE20E225A27}" type="slidenum">
              <a:rPr lang="es-ES" sz="1400" b="0" i="0" smtClean="0">
                <a:solidFill>
                  <a:schemeClr val="bg1"/>
                </a:solidFill>
                <a:effectLst/>
                <a:latin typeface="Arial" panose="020B0604020202020204" pitchFamily="34" charset="0"/>
              </a:rPr>
              <a:pPr algn="ctr"/>
              <a:t>‹N°›</a:t>
            </a:fld>
            <a:endParaRPr lang="es-ES" sz="1400" dirty="0">
              <a:solidFill>
                <a:schemeClr val="bg1"/>
              </a:solidFill>
            </a:endParaRPr>
          </a:p>
        </p:txBody>
      </p:sp>
      <p:sp>
        <p:nvSpPr>
          <p:cNvPr id="22" name="Rectángulo 21">
            <a:extLst>
              <a:ext uri="{FF2B5EF4-FFF2-40B4-BE49-F238E27FC236}">
                <a16:creationId xmlns:a16="http://schemas.microsoft.com/office/drawing/2014/main" id="{BA2AAE79-AC2D-46F0-9F25-AE05B2944391}"/>
              </a:ext>
            </a:extLst>
          </p:cNvPr>
          <p:cNvSpPr/>
          <p:nvPr userDrawn="1"/>
        </p:nvSpPr>
        <p:spPr>
          <a:xfrm>
            <a:off x="0" y="0"/>
            <a:ext cx="12192000" cy="1290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Imagen 23">
            <a:extLst>
              <a:ext uri="{FF2B5EF4-FFF2-40B4-BE49-F238E27FC236}">
                <a16:creationId xmlns:a16="http://schemas.microsoft.com/office/drawing/2014/main" id="{7316DFA0-610B-4ED5-A400-070EA2FD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6"/>
            <a:ext cx="12192000" cy="1297748"/>
          </a:xfrm>
          <a:prstGeom prst="rect">
            <a:avLst/>
          </a:prstGeom>
        </p:spPr>
      </p:pic>
      <p:sp>
        <p:nvSpPr>
          <p:cNvPr id="26" name="Rectángulo 25">
            <a:extLst>
              <a:ext uri="{FF2B5EF4-FFF2-40B4-BE49-F238E27FC236}">
                <a16:creationId xmlns:a16="http://schemas.microsoft.com/office/drawing/2014/main" id="{D79DCD4A-FF95-41A2-BBC7-771C3D4EDC02}"/>
              </a:ext>
            </a:extLst>
          </p:cNvPr>
          <p:cNvSpPr/>
          <p:nvPr userDrawn="1"/>
        </p:nvSpPr>
        <p:spPr>
          <a:xfrm rot="3391185">
            <a:off x="-411617" y="-384808"/>
            <a:ext cx="2022782" cy="132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ítulo 1">
            <a:extLst>
              <a:ext uri="{FF2B5EF4-FFF2-40B4-BE49-F238E27FC236}">
                <a16:creationId xmlns:a16="http://schemas.microsoft.com/office/drawing/2014/main" id="{B4B80F39-D2B4-48B4-826C-642E61C41AE6}"/>
              </a:ext>
            </a:extLst>
          </p:cNvPr>
          <p:cNvSpPr>
            <a:spLocks noGrp="1"/>
          </p:cNvSpPr>
          <p:nvPr>
            <p:ph type="ctrTitle" hasCustomPrompt="1"/>
          </p:nvPr>
        </p:nvSpPr>
        <p:spPr>
          <a:xfrm>
            <a:off x="963906" y="387523"/>
            <a:ext cx="9144000" cy="544284"/>
          </a:xfrm>
          <a:prstGeom prst="rect">
            <a:avLst/>
          </a:prstGeom>
        </p:spPr>
        <p:txBody>
          <a:bodyPr anchor="b"/>
          <a:lstStyle>
            <a:lvl1pPr algn="l">
              <a:defRPr sz="3200" b="0">
                <a:solidFill>
                  <a:srgbClr val="FFFFFF"/>
                </a:solidFill>
              </a:defRPr>
            </a:lvl1pPr>
          </a:lstStyle>
          <a:p>
            <a:r>
              <a:rPr lang="es-ES" dirty="0"/>
              <a:t>CONCLUSION</a:t>
            </a:r>
          </a:p>
        </p:txBody>
      </p:sp>
    </p:spTree>
    <p:extLst>
      <p:ext uri="{BB962C8B-B14F-4D97-AF65-F5344CB8AC3E}">
        <p14:creationId xmlns:p14="http://schemas.microsoft.com/office/powerpoint/2010/main" val="207532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éférences et remerciements">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015D6E0-E7B5-4E94-A2C7-226FDB575C8A}"/>
              </a:ext>
            </a:extLst>
          </p:cNvPr>
          <p:cNvGrpSpPr/>
          <p:nvPr userDrawn="1"/>
        </p:nvGrpSpPr>
        <p:grpSpPr>
          <a:xfrm>
            <a:off x="2629213" y="4066275"/>
            <a:ext cx="4498191" cy="4498191"/>
            <a:chOff x="10476067" y="-1775117"/>
            <a:chExt cx="3583556" cy="3583556"/>
          </a:xfrm>
        </p:grpSpPr>
        <p:sp>
          <p:nvSpPr>
            <p:cNvPr id="23" name="Elipse 22">
              <a:extLst>
                <a:ext uri="{FF2B5EF4-FFF2-40B4-BE49-F238E27FC236}">
                  <a16:creationId xmlns:a16="http://schemas.microsoft.com/office/drawing/2014/main" id="{F32203A0-3BCC-4C6C-B8E8-6902AC7A6954}"/>
                </a:ext>
              </a:extLst>
            </p:cNvPr>
            <p:cNvSpPr/>
            <p:nvPr/>
          </p:nvSpPr>
          <p:spPr>
            <a:xfrm>
              <a:off x="11117399" y="-1133880"/>
              <a:ext cx="2301082" cy="2301082"/>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3D5A3045-90F2-4B05-A130-F2AD9943FF74}"/>
                </a:ext>
              </a:extLst>
            </p:cNvPr>
            <p:cNvSpPr/>
            <p:nvPr/>
          </p:nvSpPr>
          <p:spPr>
            <a:xfrm>
              <a:off x="10804097" y="-1447087"/>
              <a:ext cx="2927496" cy="292749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93ABA16E-1AA8-4227-86A8-DF04A05B0606}"/>
                </a:ext>
              </a:extLst>
            </p:cNvPr>
            <p:cNvSpPr/>
            <p:nvPr/>
          </p:nvSpPr>
          <p:spPr>
            <a:xfrm>
              <a:off x="10476067" y="-1775117"/>
              <a:ext cx="3583556" cy="3583556"/>
            </a:xfrm>
            <a:prstGeom prst="ellipse">
              <a:avLst/>
            </a:prstGeom>
            <a:noFill/>
            <a:ln w="196850">
              <a:solidFill>
                <a:srgbClr val="B980D0">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4" name="Rectángulo 13">
            <a:extLst>
              <a:ext uri="{FF2B5EF4-FFF2-40B4-BE49-F238E27FC236}">
                <a16:creationId xmlns:a16="http://schemas.microsoft.com/office/drawing/2014/main" id="{6B2937A3-24CA-4CAF-9F31-91B20E62B908}"/>
              </a:ext>
            </a:extLst>
          </p:cNvPr>
          <p:cNvSpPr/>
          <p:nvPr userDrawn="1"/>
        </p:nvSpPr>
        <p:spPr>
          <a:xfrm rot="3353529">
            <a:off x="9221124" y="4265376"/>
            <a:ext cx="3633414" cy="2926945"/>
          </a:xfrm>
          <a:prstGeom prst="rect">
            <a:avLst/>
          </a:prstGeom>
          <a:solidFill>
            <a:srgbClr val="1D1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A40E6D5B-09E2-4934-88B1-8A1A6C513733}"/>
              </a:ext>
            </a:extLst>
          </p:cNvPr>
          <p:cNvSpPr/>
          <p:nvPr userDrawn="1"/>
        </p:nvSpPr>
        <p:spPr>
          <a:xfrm>
            <a:off x="0" y="0"/>
            <a:ext cx="12192000" cy="1290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2" name="Imagen 31">
            <a:extLst>
              <a:ext uri="{FF2B5EF4-FFF2-40B4-BE49-F238E27FC236}">
                <a16:creationId xmlns:a16="http://schemas.microsoft.com/office/drawing/2014/main" id="{4366CCFC-8798-4107-80B4-9424AB386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6"/>
            <a:ext cx="12192000" cy="1297748"/>
          </a:xfrm>
          <a:prstGeom prst="rect">
            <a:avLst/>
          </a:prstGeom>
        </p:spPr>
      </p:pic>
      <p:sp>
        <p:nvSpPr>
          <p:cNvPr id="33" name="Rectángulo 32">
            <a:extLst>
              <a:ext uri="{FF2B5EF4-FFF2-40B4-BE49-F238E27FC236}">
                <a16:creationId xmlns:a16="http://schemas.microsoft.com/office/drawing/2014/main" id="{D2102CCD-0198-4490-A86C-D51439B83DA6}"/>
              </a:ext>
            </a:extLst>
          </p:cNvPr>
          <p:cNvSpPr/>
          <p:nvPr userDrawn="1"/>
        </p:nvSpPr>
        <p:spPr>
          <a:xfrm rot="3391185">
            <a:off x="-411617" y="-384808"/>
            <a:ext cx="2022782" cy="132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Título 1">
            <a:extLst>
              <a:ext uri="{FF2B5EF4-FFF2-40B4-BE49-F238E27FC236}">
                <a16:creationId xmlns:a16="http://schemas.microsoft.com/office/drawing/2014/main" id="{8C6439D1-A512-477E-8179-B6D5016D23AA}"/>
              </a:ext>
            </a:extLst>
          </p:cNvPr>
          <p:cNvSpPr txBox="1">
            <a:spLocks/>
          </p:cNvSpPr>
          <p:nvPr userDrawn="1"/>
        </p:nvSpPr>
        <p:spPr>
          <a:xfrm>
            <a:off x="963906" y="387523"/>
            <a:ext cx="9144000" cy="544284"/>
          </a:xfrm>
          <a:prstGeom prst="rect">
            <a:avLst/>
          </a:prstGeom>
        </p:spPr>
        <p:txBody>
          <a:bodyPr anchor="b"/>
          <a:lstStyle>
            <a:lvl1pPr algn="l" defTabSz="914400" rtl="0" eaLnBrk="1" latinLnBrk="0" hangingPunct="1">
              <a:lnSpc>
                <a:spcPct val="90000"/>
              </a:lnSpc>
              <a:spcBef>
                <a:spcPct val="0"/>
              </a:spcBef>
              <a:buNone/>
              <a:defRPr sz="3200" b="0" kern="1200">
                <a:solidFill>
                  <a:srgbClr val="FFFFFF"/>
                </a:solidFill>
                <a:latin typeface="+mj-lt"/>
                <a:ea typeface="+mj-ea"/>
                <a:cs typeface="+mj-cs"/>
              </a:defRPr>
            </a:lvl1pPr>
          </a:lstStyle>
          <a:p>
            <a:r>
              <a:rPr lang="es-ES" dirty="0"/>
              <a:t>RÉFÉRENCES ET REMERCIEMENTS</a:t>
            </a:r>
          </a:p>
        </p:txBody>
      </p:sp>
    </p:spTree>
    <p:extLst>
      <p:ext uri="{BB962C8B-B14F-4D97-AF65-F5344CB8AC3E}">
        <p14:creationId xmlns:p14="http://schemas.microsoft.com/office/powerpoint/2010/main" val="103669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10784"/>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71" r:id="rId4"/>
    <p:sldLayoutId id="2147483668" r:id="rId5"/>
    <p:sldLayoutId id="2147483650" r:id="rId6"/>
    <p:sldLayoutId id="2147483670" r:id="rId7"/>
    <p:sldLayoutId id="2147483649" r:id="rId8"/>
    <p:sldLayoutId id="2147483665"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bsc.ch/pdf/hbsc_bibliographie_387.pdf"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324E394-CB7F-475B-92F1-FD962C05709D}"/>
              </a:ext>
            </a:extLst>
          </p:cNvPr>
          <p:cNvSpPr>
            <a:spLocks noGrp="1"/>
          </p:cNvSpPr>
          <p:nvPr>
            <p:ph type="body" sz="quarter" idx="10"/>
          </p:nvPr>
        </p:nvSpPr>
        <p:spPr/>
        <p:txBody>
          <a:bodyPr/>
          <a:lstStyle/>
          <a:p>
            <a:r>
              <a:rPr lang="es-ES" dirty="0"/>
              <a:t>Marina DELGRANDE JORDAN</a:t>
            </a:r>
          </a:p>
        </p:txBody>
      </p:sp>
      <p:sp>
        <p:nvSpPr>
          <p:cNvPr id="3" name="Marcador de texto 2">
            <a:extLst>
              <a:ext uri="{FF2B5EF4-FFF2-40B4-BE49-F238E27FC236}">
                <a16:creationId xmlns:a16="http://schemas.microsoft.com/office/drawing/2014/main" id="{548E2D22-ECA2-46CD-8D14-8360CBE38F1B}"/>
              </a:ext>
            </a:extLst>
          </p:cNvPr>
          <p:cNvSpPr>
            <a:spLocks noGrp="1"/>
          </p:cNvSpPr>
          <p:nvPr>
            <p:ph type="body" sz="quarter" idx="11"/>
          </p:nvPr>
        </p:nvSpPr>
        <p:spPr/>
        <p:txBody>
          <a:bodyPr/>
          <a:lstStyle/>
          <a:p>
            <a:r>
              <a:rPr lang="es-ES" dirty="0"/>
              <a:t>Paris</a:t>
            </a:r>
          </a:p>
          <a:p>
            <a:r>
              <a:rPr lang="es-ES" dirty="0"/>
              <a:t>19 </a:t>
            </a:r>
            <a:r>
              <a:rPr lang="es-ES" dirty="0" err="1"/>
              <a:t>octobre</a:t>
            </a:r>
            <a:r>
              <a:rPr lang="es-ES" dirty="0"/>
              <a:t> 2023</a:t>
            </a:r>
          </a:p>
        </p:txBody>
      </p:sp>
      <p:sp>
        <p:nvSpPr>
          <p:cNvPr id="5" name="Marcador de texto 4">
            <a:extLst>
              <a:ext uri="{FF2B5EF4-FFF2-40B4-BE49-F238E27FC236}">
                <a16:creationId xmlns:a16="http://schemas.microsoft.com/office/drawing/2014/main" id="{D71C8354-B5C7-4C8A-86AB-77BA421A2F01}"/>
              </a:ext>
            </a:extLst>
          </p:cNvPr>
          <p:cNvSpPr>
            <a:spLocks noGrp="1"/>
          </p:cNvSpPr>
          <p:nvPr>
            <p:ph type="body" sz="quarter" idx="12"/>
          </p:nvPr>
        </p:nvSpPr>
        <p:spPr>
          <a:xfrm>
            <a:off x="342312" y="2236321"/>
            <a:ext cx="6523726" cy="944563"/>
          </a:xfrm>
        </p:spPr>
        <p:txBody>
          <a:bodyPr/>
          <a:lstStyle/>
          <a:p>
            <a:r>
              <a:rPr lang="es-ES" dirty="0"/>
              <a:t>En </a:t>
            </a:r>
            <a:r>
              <a:rPr lang="es-ES" dirty="0" err="1"/>
              <a:t>prendre</a:t>
            </a:r>
            <a:r>
              <a:rPr lang="es-ES" dirty="0"/>
              <a:t> </a:t>
            </a:r>
            <a:r>
              <a:rPr lang="es-ES" dirty="0" err="1"/>
              <a:t>ou</a:t>
            </a:r>
            <a:r>
              <a:rPr lang="es-ES" dirty="0"/>
              <a:t> </a:t>
            </a:r>
            <a:r>
              <a:rPr lang="es-ES" dirty="0" err="1"/>
              <a:t>pas</a:t>
            </a:r>
            <a:r>
              <a:rPr lang="es-ES" dirty="0"/>
              <a:t> ? </a:t>
            </a:r>
          </a:p>
        </p:txBody>
      </p:sp>
      <p:sp>
        <p:nvSpPr>
          <p:cNvPr id="6" name="Marcador de texto 5">
            <a:extLst>
              <a:ext uri="{FF2B5EF4-FFF2-40B4-BE49-F238E27FC236}">
                <a16:creationId xmlns:a16="http://schemas.microsoft.com/office/drawing/2014/main" id="{90238C67-FB60-479C-9C09-998A6B68E33E}"/>
              </a:ext>
            </a:extLst>
          </p:cNvPr>
          <p:cNvSpPr>
            <a:spLocks noGrp="1"/>
          </p:cNvSpPr>
          <p:nvPr>
            <p:ph type="body" sz="quarter" idx="14"/>
          </p:nvPr>
        </p:nvSpPr>
        <p:spPr>
          <a:xfrm>
            <a:off x="342312" y="1566586"/>
            <a:ext cx="6251538" cy="754266"/>
          </a:xfrm>
        </p:spPr>
        <p:txBody>
          <a:bodyPr/>
          <a:lstStyle/>
          <a:p>
            <a:r>
              <a:rPr lang="es-ES" dirty="0"/>
              <a:t>MATINALE OFDT</a:t>
            </a:r>
          </a:p>
        </p:txBody>
      </p:sp>
      <p:sp>
        <p:nvSpPr>
          <p:cNvPr id="7" name="Marcador de texto 6">
            <a:extLst>
              <a:ext uri="{FF2B5EF4-FFF2-40B4-BE49-F238E27FC236}">
                <a16:creationId xmlns:a16="http://schemas.microsoft.com/office/drawing/2014/main" id="{A85F4EF0-2149-45E5-96BC-4A0DDCB4FD9C}"/>
              </a:ext>
            </a:extLst>
          </p:cNvPr>
          <p:cNvSpPr>
            <a:spLocks noGrp="1"/>
          </p:cNvSpPr>
          <p:nvPr>
            <p:ph type="body" sz="quarter" idx="15"/>
          </p:nvPr>
        </p:nvSpPr>
        <p:spPr/>
        <p:txBody>
          <a:bodyPr/>
          <a:lstStyle/>
          <a:p>
            <a:r>
              <a:rPr lang="es-ES" dirty="0"/>
              <a:t>ADDICTION SUISSE</a:t>
            </a:r>
          </a:p>
        </p:txBody>
      </p:sp>
      <p:sp>
        <p:nvSpPr>
          <p:cNvPr id="8" name="Espace réservé pour une image  7">
            <a:extLst>
              <a:ext uri="{FF2B5EF4-FFF2-40B4-BE49-F238E27FC236}">
                <a16:creationId xmlns:a16="http://schemas.microsoft.com/office/drawing/2014/main" id="{18066D9F-4746-6484-F98A-018B9D1FD89A}"/>
              </a:ext>
            </a:extLst>
          </p:cNvPr>
          <p:cNvSpPr>
            <a:spLocks noGrp="1"/>
          </p:cNvSpPr>
          <p:nvPr>
            <p:ph type="pic" sz="quarter" idx="13"/>
          </p:nvPr>
        </p:nvSpPr>
        <p:spPr/>
        <p:txBody>
          <a:bodyPr/>
          <a:lstStyle/>
          <a:p>
            <a:endParaRPr lang="fr-FR" dirty="0"/>
          </a:p>
        </p:txBody>
      </p:sp>
      <p:sp>
        <p:nvSpPr>
          <p:cNvPr id="4" name="Marcador de texto 4">
            <a:extLst>
              <a:ext uri="{FF2B5EF4-FFF2-40B4-BE49-F238E27FC236}">
                <a16:creationId xmlns:a16="http://schemas.microsoft.com/office/drawing/2014/main" id="{1249A861-8B37-3A52-5C94-64796960123D}"/>
              </a:ext>
            </a:extLst>
          </p:cNvPr>
          <p:cNvSpPr txBox="1">
            <a:spLocks/>
          </p:cNvSpPr>
          <p:nvPr/>
        </p:nvSpPr>
        <p:spPr>
          <a:xfrm>
            <a:off x="342311" y="3012431"/>
            <a:ext cx="8227757" cy="9445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i="1" dirty="0" err="1">
                <a:ln w="0"/>
                <a:effectLst>
                  <a:outerShdw blurRad="38100" dist="19050" dir="2700000" algn="tl" rotWithShape="0">
                    <a:schemeClr val="dk1">
                      <a:alpha val="40000"/>
                    </a:schemeClr>
                  </a:outerShdw>
                </a:effectLst>
              </a:rPr>
              <a:t>Evolution</a:t>
            </a:r>
            <a:r>
              <a:rPr lang="es-ES" sz="2400" i="1" dirty="0">
                <a:ln w="0"/>
                <a:effectLst>
                  <a:outerShdw blurRad="38100" dist="19050" dir="2700000" algn="tl" rotWithShape="0">
                    <a:schemeClr val="dk1">
                      <a:alpha val="40000"/>
                    </a:schemeClr>
                  </a:outerShdw>
                </a:effectLst>
              </a:rPr>
              <a:t> des </a:t>
            </a:r>
            <a:r>
              <a:rPr lang="es-ES" sz="2400" i="1" dirty="0" err="1">
                <a:ln w="0"/>
                <a:effectLst>
                  <a:outerShdw blurRad="38100" dist="19050" dir="2700000" algn="tl" rotWithShape="0">
                    <a:schemeClr val="dk1">
                      <a:alpha val="40000"/>
                    </a:schemeClr>
                  </a:outerShdw>
                </a:effectLst>
              </a:rPr>
              <a:t>consommations</a:t>
            </a:r>
            <a:r>
              <a:rPr lang="es-ES" sz="2400" i="1" dirty="0">
                <a:ln w="0"/>
                <a:effectLst>
                  <a:outerShdw blurRad="38100" dist="19050" dir="2700000" algn="tl" rotWithShape="0">
                    <a:schemeClr val="dk1">
                      <a:alpha val="40000"/>
                    </a:schemeClr>
                  </a:outerShdw>
                </a:effectLst>
              </a:rPr>
              <a:t> de </a:t>
            </a:r>
            <a:r>
              <a:rPr lang="es-ES" sz="2400" i="1" dirty="0" err="1">
                <a:ln w="0"/>
                <a:effectLst>
                  <a:outerShdw blurRad="38100" dist="19050" dir="2700000" algn="tl" rotWithShape="0">
                    <a:schemeClr val="dk1">
                      <a:alpha val="40000"/>
                    </a:schemeClr>
                  </a:outerShdw>
                </a:effectLst>
              </a:rPr>
              <a:t>substances</a:t>
            </a:r>
            <a:r>
              <a:rPr lang="es-ES" sz="2400" i="1" dirty="0">
                <a:ln w="0"/>
                <a:effectLst>
                  <a:outerShdw blurRad="38100" dist="19050" dir="2700000" algn="tl" rotWithShape="0">
                    <a:schemeClr val="dk1">
                      <a:alpha val="40000"/>
                    </a:schemeClr>
                  </a:outerShdw>
                </a:effectLst>
              </a:rPr>
              <a:t> </a:t>
            </a:r>
            <a:r>
              <a:rPr lang="es-ES" sz="2400" i="1" dirty="0" err="1">
                <a:ln w="0"/>
                <a:effectLst>
                  <a:outerShdw blurRad="38100" dist="19050" dir="2700000" algn="tl" rotWithShape="0">
                    <a:schemeClr val="dk1">
                      <a:alpha val="40000"/>
                    </a:schemeClr>
                  </a:outerShdw>
                </a:effectLst>
              </a:rPr>
              <a:t>psychoactives</a:t>
            </a:r>
            <a:r>
              <a:rPr lang="es-ES" sz="2400" i="1" dirty="0">
                <a:ln w="0"/>
                <a:effectLst>
                  <a:outerShdw blurRad="38100" dist="19050" dir="2700000" algn="tl" rotWithShape="0">
                    <a:schemeClr val="dk1">
                      <a:alpha val="40000"/>
                    </a:schemeClr>
                  </a:outerShdw>
                </a:effectLst>
              </a:rPr>
              <a:t> </a:t>
            </a:r>
            <a:r>
              <a:rPr lang="es-ES" sz="2400" i="1" dirty="0" err="1">
                <a:ln w="0"/>
                <a:effectLst>
                  <a:outerShdw blurRad="38100" dist="19050" dir="2700000" algn="tl" rotWithShape="0">
                    <a:schemeClr val="dk1">
                      <a:alpha val="40000"/>
                    </a:schemeClr>
                  </a:outerShdw>
                </a:effectLst>
              </a:rPr>
              <a:t>chez</a:t>
            </a:r>
            <a:r>
              <a:rPr lang="es-ES" sz="2400" i="1" dirty="0">
                <a:ln w="0"/>
                <a:effectLst>
                  <a:outerShdw blurRad="38100" dist="19050" dir="2700000" algn="tl" rotWithShape="0">
                    <a:schemeClr val="dk1">
                      <a:alpha val="40000"/>
                    </a:schemeClr>
                  </a:outerShdw>
                </a:effectLst>
              </a:rPr>
              <a:t> les 15 </a:t>
            </a:r>
            <a:r>
              <a:rPr lang="es-ES" sz="2400" i="1" dirty="0" err="1">
                <a:ln w="0"/>
                <a:effectLst>
                  <a:outerShdw blurRad="38100" dist="19050" dir="2700000" algn="tl" rotWithShape="0">
                    <a:schemeClr val="dk1">
                      <a:alpha val="40000"/>
                    </a:schemeClr>
                  </a:outerShdw>
                </a:effectLst>
              </a:rPr>
              <a:t>ans</a:t>
            </a:r>
            <a:r>
              <a:rPr lang="es-ES" sz="2400" i="1" dirty="0">
                <a:ln w="0"/>
                <a:effectLst>
                  <a:outerShdw blurRad="38100" dist="19050" dir="2700000" algn="tl" rotWithShape="0">
                    <a:schemeClr val="dk1">
                      <a:alpha val="40000"/>
                    </a:schemeClr>
                  </a:outerShdw>
                </a:effectLst>
              </a:rPr>
              <a:t> en Suisse</a:t>
            </a:r>
          </a:p>
        </p:txBody>
      </p:sp>
    </p:spTree>
    <p:extLst>
      <p:ext uri="{BB962C8B-B14F-4D97-AF65-F5344CB8AC3E}">
        <p14:creationId xmlns:p14="http://schemas.microsoft.com/office/powerpoint/2010/main" val="353059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82083"/>
            <a:ext cx="9803942" cy="544284"/>
          </a:xfrm>
        </p:spPr>
        <p:txBody>
          <a:bodyPr/>
          <a:lstStyle/>
          <a:p>
            <a:r>
              <a:rPr lang="es-ES" dirty="0" err="1"/>
              <a:t>Consommation</a:t>
            </a:r>
            <a:r>
              <a:rPr lang="es-ES" dirty="0"/>
              <a:t> de la </a:t>
            </a:r>
            <a:r>
              <a:rPr lang="es-ES" dirty="0" err="1"/>
              <a:t>cigarette</a:t>
            </a:r>
            <a:r>
              <a:rPr lang="es-ES" dirty="0"/>
              <a:t> de </a:t>
            </a:r>
            <a:r>
              <a:rPr lang="es-ES" dirty="0" err="1"/>
              <a:t>tabac</a:t>
            </a:r>
            <a:br>
              <a:rPr lang="es-ES" dirty="0"/>
            </a:br>
            <a:r>
              <a:rPr lang="es-ES" dirty="0"/>
              <a:t> </a:t>
            </a:r>
            <a:r>
              <a:rPr lang="fr-CH" dirty="0"/>
              <a:t>≥ 1x dans les 30 derniers jours</a:t>
            </a:r>
            <a:endParaRPr lang="es-ES" dirty="0"/>
          </a:p>
        </p:txBody>
      </p:sp>
      <p:sp>
        <p:nvSpPr>
          <p:cNvPr id="6" name="Marcador de texto 32">
            <a:extLst>
              <a:ext uri="{FF2B5EF4-FFF2-40B4-BE49-F238E27FC236}">
                <a16:creationId xmlns:a16="http://schemas.microsoft.com/office/drawing/2014/main" id="{F2F69976-5267-4E76-8F5C-0252633E14CE}"/>
              </a:ext>
            </a:extLst>
          </p:cNvPr>
          <p:cNvSpPr txBox="1">
            <a:spLocks/>
          </p:cNvSpPr>
          <p:nvPr/>
        </p:nvSpPr>
        <p:spPr>
          <a:xfrm>
            <a:off x="8264434" y="1646347"/>
            <a:ext cx="3570515" cy="4684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500"/>
              </a:lnSpc>
              <a:spcAft>
                <a:spcPts val="600"/>
              </a:spcAft>
            </a:pPr>
            <a:r>
              <a:rPr lang="fr-CH" dirty="0"/>
              <a:t>En 2022, moins de 2% des 11 ans, env. 6% des 13 ans et env. 16% des 15 ans ont consommé la cigarette de tabac dans les 30 derniers jours. </a:t>
            </a:r>
          </a:p>
          <a:p>
            <a:pPr algn="just">
              <a:lnSpc>
                <a:spcPts val="1500"/>
              </a:lnSpc>
              <a:spcAft>
                <a:spcPts val="600"/>
              </a:spcAft>
            </a:pPr>
            <a:r>
              <a:rPr lang="fr-CH" dirty="0"/>
              <a:t>Stable entre 2018 et 2022 chez les 15 ans, cette proportion a presque doublé chez les 13 ans. </a:t>
            </a:r>
          </a:p>
          <a:p>
            <a:pPr algn="just">
              <a:lnSpc>
                <a:spcPts val="1500"/>
              </a:lnSpc>
              <a:spcAft>
                <a:spcPts val="600"/>
              </a:spcAft>
            </a:pPr>
            <a:r>
              <a:rPr lang="fr-CH" dirty="0"/>
              <a:t>La consommation fréquente (≥ 10 jours dans les 30 derniers jours) concerne env. 6% des 15 ans et la consommation quotidienne env. 3%. </a:t>
            </a:r>
          </a:p>
        </p:txBody>
      </p:sp>
      <p:graphicFrame>
        <p:nvGraphicFramePr>
          <p:cNvPr id="2" name="Graphique 1">
            <a:extLst>
              <a:ext uri="{FF2B5EF4-FFF2-40B4-BE49-F238E27FC236}">
                <a16:creationId xmlns:a16="http://schemas.microsoft.com/office/drawing/2014/main" id="{34C0456A-E2CA-D809-9117-37387FD80610}"/>
              </a:ext>
            </a:extLst>
          </p:cNvPr>
          <p:cNvGraphicFramePr>
            <a:graphicFrameLocks/>
          </p:cNvGraphicFramePr>
          <p:nvPr>
            <p:extLst>
              <p:ext uri="{D42A27DB-BD31-4B8C-83A1-F6EECF244321}">
                <p14:modId xmlns:p14="http://schemas.microsoft.com/office/powerpoint/2010/main" val="3926569648"/>
              </p:ext>
            </p:extLst>
          </p:nvPr>
        </p:nvGraphicFramePr>
        <p:xfrm>
          <a:off x="154356" y="1646348"/>
          <a:ext cx="7632000" cy="4581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472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82079"/>
            <a:ext cx="9803942" cy="544284"/>
          </a:xfrm>
        </p:spPr>
        <p:txBody>
          <a:bodyPr/>
          <a:lstStyle/>
          <a:p>
            <a:r>
              <a:rPr lang="es-ES" dirty="0" err="1"/>
              <a:t>Consommation</a:t>
            </a:r>
            <a:r>
              <a:rPr lang="es-ES" dirty="0"/>
              <a:t> de cannabis </a:t>
            </a:r>
            <a:r>
              <a:rPr lang="es-ES" dirty="0" err="1"/>
              <a:t>illégal</a:t>
            </a:r>
            <a:r>
              <a:rPr lang="es-ES" dirty="0"/>
              <a:t> (≥1% de THC)</a:t>
            </a:r>
            <a:br>
              <a:rPr lang="es-ES" dirty="0"/>
            </a:br>
            <a:r>
              <a:rPr lang="es-ES" dirty="0"/>
              <a:t> </a:t>
            </a:r>
            <a:r>
              <a:rPr lang="fr-CH" dirty="0"/>
              <a:t>≥ 1x dans les 30 derniers jours</a:t>
            </a:r>
            <a:endParaRPr lang="es-ES" dirty="0"/>
          </a:p>
        </p:txBody>
      </p:sp>
      <p:sp>
        <p:nvSpPr>
          <p:cNvPr id="6" name="Marcador de texto 32">
            <a:extLst>
              <a:ext uri="{FF2B5EF4-FFF2-40B4-BE49-F238E27FC236}">
                <a16:creationId xmlns:a16="http://schemas.microsoft.com/office/drawing/2014/main" id="{F2F69976-5267-4E76-8F5C-0252633E14CE}"/>
              </a:ext>
            </a:extLst>
          </p:cNvPr>
          <p:cNvSpPr txBox="1">
            <a:spLocks/>
          </p:cNvSpPr>
          <p:nvPr/>
        </p:nvSpPr>
        <p:spPr>
          <a:xfrm>
            <a:off x="8273143" y="1646347"/>
            <a:ext cx="3553097" cy="30998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500"/>
              </a:lnSpc>
              <a:spcAft>
                <a:spcPts val="1200"/>
              </a:spcAft>
            </a:pPr>
            <a:r>
              <a:rPr lang="fr-CH" dirty="0"/>
              <a:t>En 2022, env. 10% des 15 ans </a:t>
            </a:r>
            <a:r>
              <a:rPr lang="fr-CH" dirty="0">
                <a:sym typeface="Symbol" panose="05050102010706020507" pitchFamily="18" charset="2"/>
              </a:rPr>
              <a:t>ont consommé du cannabis illégal </a:t>
            </a:r>
            <a:r>
              <a:rPr lang="fr-CH" dirty="0"/>
              <a:t>≥ 1x</a:t>
            </a:r>
            <a:r>
              <a:rPr lang="fr-FR" dirty="0"/>
              <a:t> dans les </a:t>
            </a:r>
            <a:r>
              <a:rPr lang="fr-CH" dirty="0">
                <a:sym typeface="Symbol" panose="05050102010706020507" pitchFamily="18" charset="2"/>
              </a:rPr>
              <a:t>30 derniers jours, soit un taux comparable à celui de 2018. </a:t>
            </a:r>
          </a:p>
          <a:p>
            <a:pPr algn="just">
              <a:lnSpc>
                <a:spcPts val="1500"/>
              </a:lnSpc>
              <a:spcAft>
                <a:spcPts val="1200"/>
              </a:spcAft>
            </a:pPr>
            <a:r>
              <a:rPr lang="fr-CH" dirty="0">
                <a:sym typeface="Symbol" panose="05050102010706020507" pitchFamily="18" charset="2"/>
              </a:rPr>
              <a:t>La part des 15 ans qui a consommé fréquemment cette substance (</a:t>
            </a:r>
            <a:r>
              <a:rPr lang="fr-CH" dirty="0"/>
              <a:t>≥ 1</a:t>
            </a:r>
            <a:r>
              <a:rPr lang="fr-CH" dirty="0">
                <a:sym typeface="Symbol" panose="05050102010706020507" pitchFamily="18" charset="2"/>
              </a:rPr>
              <a:t>0 jours dans les 30 derniers jours) est d’env. 2% chez les filles et de 2.6% chez les garçons</a:t>
            </a:r>
          </a:p>
          <a:p>
            <a:pPr algn="just">
              <a:lnSpc>
                <a:spcPts val="1500"/>
              </a:lnSpc>
              <a:spcAft>
                <a:spcPts val="1200"/>
              </a:spcAft>
            </a:pPr>
            <a:r>
              <a:rPr lang="fr-CH" dirty="0">
                <a:sym typeface="Symbol" panose="05050102010706020507" pitchFamily="18" charset="2"/>
              </a:rPr>
              <a:t>La consommation quotidienne est quasi inexistante à cet âge. </a:t>
            </a:r>
          </a:p>
        </p:txBody>
      </p:sp>
      <p:graphicFrame>
        <p:nvGraphicFramePr>
          <p:cNvPr id="7" name="Graphique 6">
            <a:extLst>
              <a:ext uri="{FF2B5EF4-FFF2-40B4-BE49-F238E27FC236}">
                <a16:creationId xmlns:a16="http://schemas.microsoft.com/office/drawing/2014/main" id="{04FCD5D9-F129-3882-886E-645391F2CFEF}"/>
              </a:ext>
            </a:extLst>
          </p:cNvPr>
          <p:cNvGraphicFramePr>
            <a:graphicFrameLocks/>
          </p:cNvGraphicFramePr>
          <p:nvPr>
            <p:extLst>
              <p:ext uri="{D42A27DB-BD31-4B8C-83A1-F6EECF244321}">
                <p14:modId xmlns:p14="http://schemas.microsoft.com/office/powerpoint/2010/main" val="3867888149"/>
              </p:ext>
            </p:extLst>
          </p:nvPr>
        </p:nvGraphicFramePr>
        <p:xfrm>
          <a:off x="161995" y="1643974"/>
          <a:ext cx="7640885" cy="3599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830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72355"/>
            <a:ext cx="9803942" cy="544284"/>
          </a:xfrm>
        </p:spPr>
        <p:txBody>
          <a:bodyPr/>
          <a:lstStyle/>
          <a:p>
            <a:r>
              <a:rPr lang="es-ES" dirty="0" err="1"/>
              <a:t>Utilisation</a:t>
            </a:r>
            <a:r>
              <a:rPr lang="es-ES" dirty="0"/>
              <a:t> de </a:t>
            </a:r>
            <a:r>
              <a:rPr lang="es-ES" dirty="0" err="1"/>
              <a:t>l’e-cigarette</a:t>
            </a:r>
            <a:br>
              <a:rPr lang="es-ES" dirty="0"/>
            </a:br>
            <a:r>
              <a:rPr lang="es-ES" dirty="0"/>
              <a:t> </a:t>
            </a:r>
            <a:r>
              <a:rPr lang="fr-CH" dirty="0"/>
              <a:t>≥ 1x dans les 30 derniers jours</a:t>
            </a:r>
            <a:endParaRPr lang="es-ES" dirty="0"/>
          </a:p>
        </p:txBody>
      </p:sp>
      <p:sp>
        <p:nvSpPr>
          <p:cNvPr id="6" name="Marcador de texto 32">
            <a:extLst>
              <a:ext uri="{FF2B5EF4-FFF2-40B4-BE49-F238E27FC236}">
                <a16:creationId xmlns:a16="http://schemas.microsoft.com/office/drawing/2014/main" id="{F2F69976-5267-4E76-8F5C-0252633E14CE}"/>
              </a:ext>
            </a:extLst>
          </p:cNvPr>
          <p:cNvSpPr txBox="1">
            <a:spLocks/>
          </p:cNvSpPr>
          <p:nvPr/>
        </p:nvSpPr>
        <p:spPr>
          <a:xfrm>
            <a:off x="8273143" y="1646347"/>
            <a:ext cx="3553097" cy="30998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500"/>
              </a:lnSpc>
              <a:spcAft>
                <a:spcPts val="1200"/>
              </a:spcAft>
            </a:pPr>
            <a:r>
              <a:rPr lang="fr-CH" dirty="0"/>
              <a:t>Moins de 2% des 11 ans, env. 10% des 13 ans (G:10.7%; F:10.0%</a:t>
            </a:r>
            <a:r>
              <a:rPr lang="fr-CH" dirty="0">
                <a:sym typeface="Wingdings" panose="05000000000000000000" pitchFamily="2" charset="2"/>
              </a:rPr>
              <a:t>) et e</a:t>
            </a:r>
            <a:r>
              <a:rPr lang="fr-CH" dirty="0"/>
              <a:t>nv. 25% des 15 ans ont utilisé l’e-cigarette dans les 30 derniers jours. </a:t>
            </a:r>
          </a:p>
          <a:p>
            <a:pPr algn="just">
              <a:lnSpc>
                <a:spcPts val="1500"/>
              </a:lnSpc>
              <a:spcAft>
                <a:spcPts val="1200"/>
              </a:spcAft>
            </a:pPr>
            <a:r>
              <a:rPr lang="fr-CH" dirty="0"/>
              <a:t>L’usage fréquent concerne env. 7% des 15 ans et l’usage quotidien env. 2%. </a:t>
            </a:r>
          </a:p>
          <a:p>
            <a:pPr algn="just">
              <a:lnSpc>
                <a:spcPts val="1500"/>
              </a:lnSpc>
              <a:spcAft>
                <a:spcPts val="1200"/>
              </a:spcAft>
            </a:pPr>
            <a:r>
              <a:rPr lang="fr-CH" dirty="0"/>
              <a:t>Entre 2018 et 2022, chez les 15 ans, l’usage ≥ </a:t>
            </a:r>
            <a:r>
              <a:rPr lang="fr-FR" dirty="0"/>
              <a:t>1x dans les 30 derniers jours</a:t>
            </a:r>
            <a:r>
              <a:rPr lang="fr-CH" dirty="0"/>
              <a:t> s’accroît</a:t>
            </a:r>
            <a:r>
              <a:rPr lang="fr-FR" dirty="0"/>
              <a:t> fortement.</a:t>
            </a:r>
            <a:endParaRPr lang="fr-CH" dirty="0">
              <a:sym typeface="Symbol" panose="05050102010706020507" pitchFamily="18" charset="2"/>
            </a:endParaRPr>
          </a:p>
        </p:txBody>
      </p:sp>
      <p:graphicFrame>
        <p:nvGraphicFramePr>
          <p:cNvPr id="2" name="Graphique 1">
            <a:extLst>
              <a:ext uri="{FF2B5EF4-FFF2-40B4-BE49-F238E27FC236}">
                <a16:creationId xmlns:a16="http://schemas.microsoft.com/office/drawing/2014/main" id="{5632E1BB-E6BA-A413-560E-EF3478311B57}"/>
              </a:ext>
            </a:extLst>
          </p:cNvPr>
          <p:cNvGraphicFramePr>
            <a:graphicFrameLocks/>
          </p:cNvGraphicFramePr>
          <p:nvPr>
            <p:extLst>
              <p:ext uri="{D42A27DB-BD31-4B8C-83A1-F6EECF244321}">
                <p14:modId xmlns:p14="http://schemas.microsoft.com/office/powerpoint/2010/main" val="3868508293"/>
              </p:ext>
            </p:extLst>
          </p:nvPr>
        </p:nvGraphicFramePr>
        <p:xfrm>
          <a:off x="1394939" y="2650041"/>
          <a:ext cx="6355690" cy="26360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199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82081"/>
            <a:ext cx="9803942" cy="544284"/>
          </a:xfrm>
        </p:spPr>
        <p:txBody>
          <a:bodyPr/>
          <a:lstStyle/>
          <a:p>
            <a:r>
              <a:rPr lang="es-ES" dirty="0" err="1"/>
              <a:t>Différents</a:t>
            </a:r>
            <a:r>
              <a:rPr lang="es-ES" dirty="0"/>
              <a:t> </a:t>
            </a:r>
            <a:r>
              <a:rPr lang="es-ES" dirty="0" err="1"/>
              <a:t>produits</a:t>
            </a:r>
            <a:r>
              <a:rPr lang="es-ES" dirty="0"/>
              <a:t> du </a:t>
            </a:r>
            <a:r>
              <a:rPr lang="es-ES" dirty="0" err="1"/>
              <a:t>tabac</a:t>
            </a:r>
            <a:r>
              <a:rPr lang="es-ES" dirty="0"/>
              <a:t>/de la </a:t>
            </a:r>
            <a:r>
              <a:rPr lang="es-ES" dirty="0" err="1"/>
              <a:t>nicotine</a:t>
            </a:r>
            <a:br>
              <a:rPr lang="es-ES" dirty="0"/>
            </a:br>
            <a:r>
              <a:rPr lang="es-ES" dirty="0"/>
              <a:t> </a:t>
            </a:r>
            <a:r>
              <a:rPr lang="fr-CH" dirty="0"/>
              <a:t>≥ 1x dans les 30 derniers jours</a:t>
            </a:r>
            <a:endParaRPr lang="es-ES" dirty="0"/>
          </a:p>
        </p:txBody>
      </p:sp>
      <p:sp>
        <p:nvSpPr>
          <p:cNvPr id="6" name="Marcador de texto 32">
            <a:extLst>
              <a:ext uri="{FF2B5EF4-FFF2-40B4-BE49-F238E27FC236}">
                <a16:creationId xmlns:a16="http://schemas.microsoft.com/office/drawing/2014/main" id="{F2F69976-5267-4E76-8F5C-0252633E14CE}"/>
              </a:ext>
            </a:extLst>
          </p:cNvPr>
          <p:cNvSpPr txBox="1">
            <a:spLocks/>
          </p:cNvSpPr>
          <p:nvPr/>
        </p:nvSpPr>
        <p:spPr>
          <a:xfrm>
            <a:off x="8273143" y="1646347"/>
            <a:ext cx="3553097" cy="30998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500"/>
              </a:lnSpc>
              <a:spcAft>
                <a:spcPts val="1200"/>
              </a:spcAft>
            </a:pPr>
            <a:endParaRPr lang="fr-CH" sz="1400" dirty="0">
              <a:solidFill>
                <a:schemeClr val="tx1">
                  <a:lumMod val="65000"/>
                  <a:lumOff val="35000"/>
                </a:schemeClr>
              </a:solidFill>
              <a:latin typeface="Helvetica" pitchFamily="34" charset="0"/>
              <a:sym typeface="Symbol" panose="05050102010706020507" pitchFamily="18" charset="2"/>
            </a:endParaRPr>
          </a:p>
        </p:txBody>
      </p:sp>
      <p:graphicFrame>
        <p:nvGraphicFramePr>
          <p:cNvPr id="7" name="Graphique 6">
            <a:extLst>
              <a:ext uri="{FF2B5EF4-FFF2-40B4-BE49-F238E27FC236}">
                <a16:creationId xmlns:a16="http://schemas.microsoft.com/office/drawing/2014/main" id="{94F1E0A4-DB27-A011-4DE2-5E643E8FAB5A}"/>
              </a:ext>
            </a:extLst>
          </p:cNvPr>
          <p:cNvGraphicFramePr>
            <a:graphicFrameLocks/>
          </p:cNvGraphicFramePr>
          <p:nvPr>
            <p:extLst>
              <p:ext uri="{D42A27DB-BD31-4B8C-83A1-F6EECF244321}">
                <p14:modId xmlns:p14="http://schemas.microsoft.com/office/powerpoint/2010/main" val="1397400891"/>
              </p:ext>
            </p:extLst>
          </p:nvPr>
        </p:nvGraphicFramePr>
        <p:xfrm>
          <a:off x="457200" y="1646347"/>
          <a:ext cx="7256834" cy="4209704"/>
        </p:xfrm>
        <a:graphic>
          <a:graphicData uri="http://schemas.openxmlformats.org/drawingml/2006/chart">
            <c:chart xmlns:c="http://schemas.openxmlformats.org/drawingml/2006/chart" xmlns:r="http://schemas.openxmlformats.org/officeDocument/2006/relationships" r:id="rId2"/>
          </a:graphicData>
        </a:graphic>
      </p:graphicFrame>
      <p:sp>
        <p:nvSpPr>
          <p:cNvPr id="8" name="Marcador de texto 32">
            <a:extLst>
              <a:ext uri="{FF2B5EF4-FFF2-40B4-BE49-F238E27FC236}">
                <a16:creationId xmlns:a16="http://schemas.microsoft.com/office/drawing/2014/main" id="{9935CAF9-237F-C7FE-374A-9D72B95ECB12}"/>
              </a:ext>
            </a:extLst>
          </p:cNvPr>
          <p:cNvSpPr txBox="1">
            <a:spLocks/>
          </p:cNvSpPr>
          <p:nvPr/>
        </p:nvSpPr>
        <p:spPr>
          <a:xfrm>
            <a:off x="8269901" y="1682015"/>
            <a:ext cx="3553097" cy="30998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500"/>
              </a:lnSpc>
            </a:pPr>
            <a:r>
              <a:rPr lang="fr-CH" dirty="0"/>
              <a:t>Entre 2018 et 2022, chez les 15 ans, l’usage ≥ </a:t>
            </a:r>
            <a:r>
              <a:rPr lang="fr-FR" dirty="0"/>
              <a:t>1x dans les 30 derniers jours</a:t>
            </a:r>
            <a:r>
              <a:rPr lang="fr-CH" dirty="0"/>
              <a:t> s’accroît</a:t>
            </a:r>
            <a:r>
              <a:rPr lang="fr-FR" dirty="0"/>
              <a:t> fortement pour l’e-cigarette, les produits du tabac à chauffer et le snus, surtout chez les filles. Il recule par contre pour la pipe à eau. </a:t>
            </a:r>
          </a:p>
          <a:p>
            <a:pPr algn="just">
              <a:lnSpc>
                <a:spcPts val="1500"/>
              </a:lnSpc>
            </a:pPr>
            <a:r>
              <a:rPr lang="fr-FR" dirty="0">
                <a:sym typeface="Symbol" panose="05050102010706020507" pitchFamily="18" charset="2"/>
              </a:rPr>
              <a:t>En 2022 37.7% des garçons et 34.7% des filles de 15 ans ont consommé au moins un produit du tabac et/ou de la nicotine dans les 30 derniers jours.</a:t>
            </a:r>
          </a:p>
          <a:p>
            <a:pPr algn="just">
              <a:lnSpc>
                <a:spcPts val="1500"/>
              </a:lnSpc>
            </a:pPr>
            <a:endParaRPr lang="fr-CH" dirty="0">
              <a:sym typeface="Symbol" panose="05050102010706020507" pitchFamily="18" charset="2"/>
            </a:endParaRPr>
          </a:p>
        </p:txBody>
      </p:sp>
      <p:sp>
        <p:nvSpPr>
          <p:cNvPr id="9" name="Marcador de texto 32">
            <a:extLst>
              <a:ext uri="{FF2B5EF4-FFF2-40B4-BE49-F238E27FC236}">
                <a16:creationId xmlns:a16="http://schemas.microsoft.com/office/drawing/2014/main" id="{2DF105CF-A2CA-92AC-4C12-6B289462097F}"/>
              </a:ext>
            </a:extLst>
          </p:cNvPr>
          <p:cNvSpPr txBox="1">
            <a:spLocks/>
          </p:cNvSpPr>
          <p:nvPr/>
        </p:nvSpPr>
        <p:spPr>
          <a:xfrm>
            <a:off x="8269901" y="4811518"/>
            <a:ext cx="3734952" cy="8458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b="1" dirty="0"/>
              <a:t>Remarques:</a:t>
            </a:r>
            <a:r>
              <a:rPr lang="es-ES" sz="1200" dirty="0"/>
              <a:t> </a:t>
            </a:r>
            <a:br>
              <a:rPr lang="es-ES" sz="1200" dirty="0"/>
            </a:br>
            <a:r>
              <a:rPr lang="fr-FR" sz="1200" dirty="0"/>
              <a:t>a inclut </a:t>
            </a:r>
            <a:r>
              <a:rPr lang="fr-FR" sz="1200" dirty="0" err="1"/>
              <a:t>év</a:t>
            </a:r>
            <a:r>
              <a:rPr lang="fr-FR" sz="1200" dirty="0"/>
              <a:t>. les puffs (e-cigarette à usage unique)</a:t>
            </a:r>
          </a:p>
          <a:p>
            <a:r>
              <a:rPr lang="fr-FR" sz="1200" dirty="0"/>
              <a:t>b tabac à priser</a:t>
            </a:r>
            <a:endParaRPr lang="es-ES" sz="1200" dirty="0"/>
          </a:p>
        </p:txBody>
      </p:sp>
    </p:spTree>
    <p:extLst>
      <p:ext uri="{BB962C8B-B14F-4D97-AF65-F5344CB8AC3E}">
        <p14:creationId xmlns:p14="http://schemas.microsoft.com/office/powerpoint/2010/main" val="302884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52898"/>
            <a:ext cx="9803942" cy="544284"/>
          </a:xfrm>
        </p:spPr>
        <p:txBody>
          <a:bodyPr/>
          <a:lstStyle/>
          <a:p>
            <a:r>
              <a:rPr lang="es-ES" dirty="0" err="1"/>
              <a:t>Consommation</a:t>
            </a:r>
            <a:r>
              <a:rPr lang="es-ES" dirty="0"/>
              <a:t> </a:t>
            </a:r>
            <a:r>
              <a:rPr lang="es-ES" dirty="0" err="1"/>
              <a:t>fréquente</a:t>
            </a:r>
            <a:r>
              <a:rPr lang="es-ES" dirty="0"/>
              <a:t> </a:t>
            </a:r>
            <a:br>
              <a:rPr lang="es-ES" dirty="0"/>
            </a:br>
            <a:r>
              <a:rPr lang="es-ES" dirty="0"/>
              <a:t>≥10 </a:t>
            </a:r>
            <a:r>
              <a:rPr lang="es-ES" dirty="0" err="1"/>
              <a:t>jours</a:t>
            </a:r>
            <a:r>
              <a:rPr lang="es-ES" dirty="0"/>
              <a:t> </a:t>
            </a:r>
            <a:r>
              <a:rPr lang="es-ES" dirty="0" err="1"/>
              <a:t>dans</a:t>
            </a:r>
            <a:r>
              <a:rPr lang="es-ES" dirty="0"/>
              <a:t> les 30 </a:t>
            </a:r>
            <a:r>
              <a:rPr lang="es-ES" dirty="0" err="1"/>
              <a:t>derniers</a:t>
            </a:r>
            <a:r>
              <a:rPr lang="es-ES" dirty="0"/>
              <a:t> </a:t>
            </a:r>
            <a:r>
              <a:rPr lang="es-ES" dirty="0" err="1"/>
              <a:t>jours</a:t>
            </a:r>
            <a:r>
              <a:rPr lang="es-ES" dirty="0"/>
              <a:t> </a:t>
            </a:r>
          </a:p>
        </p:txBody>
      </p:sp>
      <p:sp>
        <p:nvSpPr>
          <p:cNvPr id="6" name="Marcador de texto 32">
            <a:extLst>
              <a:ext uri="{FF2B5EF4-FFF2-40B4-BE49-F238E27FC236}">
                <a16:creationId xmlns:a16="http://schemas.microsoft.com/office/drawing/2014/main" id="{F2F69976-5267-4E76-8F5C-0252633E14CE}"/>
              </a:ext>
            </a:extLst>
          </p:cNvPr>
          <p:cNvSpPr txBox="1">
            <a:spLocks/>
          </p:cNvSpPr>
          <p:nvPr/>
        </p:nvSpPr>
        <p:spPr>
          <a:xfrm>
            <a:off x="8255726" y="1646348"/>
            <a:ext cx="3605348" cy="8729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Chez</a:t>
            </a:r>
            <a:r>
              <a:rPr lang="es-ES" dirty="0"/>
              <a:t> les 15 </a:t>
            </a:r>
            <a:r>
              <a:rPr lang="es-ES" dirty="0" err="1"/>
              <a:t>ans</a:t>
            </a:r>
            <a:r>
              <a:rPr lang="es-ES" dirty="0"/>
              <a:t>, les </a:t>
            </a:r>
            <a:r>
              <a:rPr lang="es-ES" dirty="0" err="1"/>
              <a:t>usages</a:t>
            </a:r>
            <a:r>
              <a:rPr lang="es-ES" dirty="0"/>
              <a:t> </a:t>
            </a:r>
            <a:r>
              <a:rPr lang="es-ES" dirty="0" err="1"/>
              <a:t>fréquents</a:t>
            </a:r>
            <a:r>
              <a:rPr lang="es-ES" dirty="0"/>
              <a:t> </a:t>
            </a:r>
            <a:r>
              <a:rPr lang="es-ES" dirty="0" err="1"/>
              <a:t>sont</a:t>
            </a:r>
            <a:r>
              <a:rPr lang="es-ES" dirty="0"/>
              <a:t> </a:t>
            </a:r>
            <a:r>
              <a:rPr lang="es-ES" dirty="0" err="1"/>
              <a:t>assez</a:t>
            </a:r>
            <a:r>
              <a:rPr lang="es-ES" dirty="0"/>
              <a:t> </a:t>
            </a:r>
            <a:r>
              <a:rPr lang="es-ES" dirty="0" err="1"/>
              <a:t>stables</a:t>
            </a:r>
            <a:r>
              <a:rPr lang="es-ES" dirty="0"/>
              <a:t> par </a:t>
            </a:r>
            <a:r>
              <a:rPr lang="es-ES" dirty="0" err="1"/>
              <a:t>rapport</a:t>
            </a:r>
            <a:r>
              <a:rPr lang="es-ES" dirty="0"/>
              <a:t> à 2018.</a:t>
            </a:r>
          </a:p>
          <a:p>
            <a:r>
              <a:rPr lang="es-ES" dirty="0" err="1"/>
              <a:t>Exception</a:t>
            </a:r>
            <a:r>
              <a:rPr lang="es-ES" dirty="0"/>
              <a:t>: </a:t>
            </a:r>
            <a:r>
              <a:rPr lang="es-ES" dirty="0" err="1"/>
              <a:t>Augmentation</a:t>
            </a:r>
            <a:r>
              <a:rPr lang="es-ES" dirty="0"/>
              <a:t> de </a:t>
            </a:r>
            <a:r>
              <a:rPr lang="es-ES" dirty="0" err="1"/>
              <a:t>l’usage</a:t>
            </a:r>
            <a:r>
              <a:rPr lang="es-ES" dirty="0"/>
              <a:t> </a:t>
            </a:r>
            <a:r>
              <a:rPr lang="es-ES" dirty="0" err="1"/>
              <a:t>fréquent</a:t>
            </a:r>
            <a:r>
              <a:rPr lang="es-ES" dirty="0"/>
              <a:t> de </a:t>
            </a:r>
            <a:r>
              <a:rPr lang="es-ES" dirty="0" err="1"/>
              <a:t>l’e-cigarette</a:t>
            </a:r>
            <a:endParaRPr lang="es-ES" dirty="0"/>
          </a:p>
          <a:p>
            <a:endParaRPr lang="es-ES" dirty="0"/>
          </a:p>
          <a:p>
            <a:endParaRPr lang="es-ES" dirty="0"/>
          </a:p>
        </p:txBody>
      </p:sp>
      <p:graphicFrame>
        <p:nvGraphicFramePr>
          <p:cNvPr id="2" name="Graphique 1">
            <a:extLst>
              <a:ext uri="{FF2B5EF4-FFF2-40B4-BE49-F238E27FC236}">
                <a16:creationId xmlns:a16="http://schemas.microsoft.com/office/drawing/2014/main" id="{D1EFAD1F-6BDE-BA27-4559-9D78847A685D}"/>
              </a:ext>
            </a:extLst>
          </p:cNvPr>
          <p:cNvGraphicFramePr>
            <a:graphicFrameLocks/>
          </p:cNvGraphicFramePr>
          <p:nvPr>
            <p:extLst>
              <p:ext uri="{D42A27DB-BD31-4B8C-83A1-F6EECF244321}">
                <p14:modId xmlns:p14="http://schemas.microsoft.com/office/powerpoint/2010/main" val="125797876"/>
              </p:ext>
            </p:extLst>
          </p:nvPr>
        </p:nvGraphicFramePr>
        <p:xfrm>
          <a:off x="409901" y="1390518"/>
          <a:ext cx="7654161" cy="26802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a:extLst>
              <a:ext uri="{FF2B5EF4-FFF2-40B4-BE49-F238E27FC236}">
                <a16:creationId xmlns:a16="http://schemas.microsoft.com/office/drawing/2014/main" id="{3C61D789-66FB-748E-458B-FF54C5836164}"/>
              </a:ext>
            </a:extLst>
          </p:cNvPr>
          <p:cNvGraphicFramePr>
            <a:graphicFrameLocks/>
          </p:cNvGraphicFramePr>
          <p:nvPr>
            <p:extLst>
              <p:ext uri="{D42A27DB-BD31-4B8C-83A1-F6EECF244321}">
                <p14:modId xmlns:p14="http://schemas.microsoft.com/office/powerpoint/2010/main" val="3856560732"/>
              </p:ext>
            </p:extLst>
          </p:nvPr>
        </p:nvGraphicFramePr>
        <p:xfrm>
          <a:off x="370489" y="4005942"/>
          <a:ext cx="7693573" cy="2680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886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363912DE-AE66-463B-B3B4-A9699DD97342}"/>
              </a:ext>
            </a:extLst>
          </p:cNvPr>
          <p:cNvSpPr>
            <a:spLocks noGrp="1"/>
          </p:cNvSpPr>
          <p:nvPr>
            <p:ph type="ctrTitle"/>
          </p:nvPr>
        </p:nvSpPr>
        <p:spPr/>
        <p:txBody>
          <a:bodyPr/>
          <a:lstStyle/>
          <a:p>
            <a:r>
              <a:rPr lang="es-ES" dirty="0" err="1"/>
              <a:t>Sommaire</a:t>
            </a:r>
            <a:endParaRPr lang="es-ES" dirty="0"/>
          </a:p>
        </p:txBody>
      </p:sp>
      <p:sp>
        <p:nvSpPr>
          <p:cNvPr id="9" name="Titre 1">
            <a:extLst>
              <a:ext uri="{FF2B5EF4-FFF2-40B4-BE49-F238E27FC236}">
                <a16:creationId xmlns:a16="http://schemas.microsoft.com/office/drawing/2014/main" id="{B211A5BA-670F-41F8-B71A-0EB4300D134A}"/>
              </a:ext>
            </a:extLst>
          </p:cNvPr>
          <p:cNvSpPr txBox="1">
            <a:spLocks/>
          </p:cNvSpPr>
          <p:nvPr/>
        </p:nvSpPr>
        <p:spPr>
          <a:xfrm>
            <a:off x="982760" y="2582105"/>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2</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11" name="Titre 1">
            <a:extLst>
              <a:ext uri="{FF2B5EF4-FFF2-40B4-BE49-F238E27FC236}">
                <a16:creationId xmlns:a16="http://schemas.microsoft.com/office/drawing/2014/main" id="{AADC756B-D8C2-4B72-BED8-37947A14EBA6}"/>
              </a:ext>
            </a:extLst>
          </p:cNvPr>
          <p:cNvSpPr txBox="1">
            <a:spLocks/>
          </p:cNvSpPr>
          <p:nvPr/>
        </p:nvSpPr>
        <p:spPr>
          <a:xfrm>
            <a:off x="1001089" y="1612582"/>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1</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12" name="Marcador de texto 35">
            <a:extLst>
              <a:ext uri="{FF2B5EF4-FFF2-40B4-BE49-F238E27FC236}">
                <a16:creationId xmlns:a16="http://schemas.microsoft.com/office/drawing/2014/main" id="{88146111-7972-4EA8-88EF-129C85D8830D}"/>
              </a:ext>
            </a:extLst>
          </p:cNvPr>
          <p:cNvSpPr txBox="1">
            <a:spLocks/>
          </p:cNvSpPr>
          <p:nvPr/>
        </p:nvSpPr>
        <p:spPr>
          <a:xfrm>
            <a:off x="1598031" y="2702698"/>
            <a:ext cx="9611209"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Les usages d’alcool,  de tabac/nicotine et de cannabis illégal chez les 15 ans depuis 2006</a:t>
            </a:r>
          </a:p>
        </p:txBody>
      </p:sp>
      <p:sp>
        <p:nvSpPr>
          <p:cNvPr id="13" name="Marcador de texto 35">
            <a:extLst>
              <a:ext uri="{FF2B5EF4-FFF2-40B4-BE49-F238E27FC236}">
                <a16:creationId xmlns:a16="http://schemas.microsoft.com/office/drawing/2014/main" id="{D1C13705-173D-4858-A13D-23848CD7B43E}"/>
              </a:ext>
            </a:extLst>
          </p:cNvPr>
          <p:cNvSpPr txBox="1">
            <a:spLocks/>
          </p:cNvSpPr>
          <p:nvPr/>
        </p:nvSpPr>
        <p:spPr>
          <a:xfrm>
            <a:off x="1598034" y="1747069"/>
            <a:ext cx="7737516"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Présentation de l’enquête HBSC 2022</a:t>
            </a:r>
          </a:p>
        </p:txBody>
      </p:sp>
      <p:sp>
        <p:nvSpPr>
          <p:cNvPr id="2" name="Titre 1">
            <a:extLst>
              <a:ext uri="{FF2B5EF4-FFF2-40B4-BE49-F238E27FC236}">
                <a16:creationId xmlns:a16="http://schemas.microsoft.com/office/drawing/2014/main" id="{FD9CA8F2-8D9E-9D2E-41FF-BB71A7D0DAA9}"/>
              </a:ext>
            </a:extLst>
          </p:cNvPr>
          <p:cNvSpPr txBox="1">
            <a:spLocks/>
          </p:cNvSpPr>
          <p:nvPr/>
        </p:nvSpPr>
        <p:spPr>
          <a:xfrm>
            <a:off x="1001089" y="3537716"/>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altLang="fr-FR" sz="4800" dirty="0">
                <a:solidFill>
                  <a:srgbClr val="00B189"/>
                </a:solidFill>
                <a:latin typeface="Impact" panose="020B0806030902050204" pitchFamily="34" charset="0"/>
                <a:cs typeface="Andalus" panose="02020603050405020304" pitchFamily="18" charset="-78"/>
              </a:rPr>
              <a:t>3</a:t>
            </a:r>
          </a:p>
        </p:txBody>
      </p:sp>
      <p:sp>
        <p:nvSpPr>
          <p:cNvPr id="3" name="Marcador de texto 35">
            <a:extLst>
              <a:ext uri="{FF2B5EF4-FFF2-40B4-BE49-F238E27FC236}">
                <a16:creationId xmlns:a16="http://schemas.microsoft.com/office/drawing/2014/main" id="{AA53B403-73F2-B4CC-9208-64B37B3D6CD2}"/>
              </a:ext>
            </a:extLst>
          </p:cNvPr>
          <p:cNvSpPr txBox="1">
            <a:spLocks/>
          </p:cNvSpPr>
          <p:nvPr/>
        </p:nvSpPr>
        <p:spPr>
          <a:xfrm>
            <a:off x="1606936" y="3650190"/>
            <a:ext cx="7737517"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Les non </a:t>
            </a:r>
            <a:r>
              <a:rPr lang="es-ES" dirty="0" err="1"/>
              <a:t>consommateurs</a:t>
            </a:r>
            <a:endParaRPr lang="es-ES" dirty="0"/>
          </a:p>
        </p:txBody>
      </p:sp>
      <p:sp>
        <p:nvSpPr>
          <p:cNvPr id="4" name="Titre 1">
            <a:extLst>
              <a:ext uri="{FF2B5EF4-FFF2-40B4-BE49-F238E27FC236}">
                <a16:creationId xmlns:a16="http://schemas.microsoft.com/office/drawing/2014/main" id="{E5D441D1-287A-5177-7917-6B68C84D1DE8}"/>
              </a:ext>
            </a:extLst>
          </p:cNvPr>
          <p:cNvSpPr txBox="1">
            <a:spLocks/>
          </p:cNvSpPr>
          <p:nvPr/>
        </p:nvSpPr>
        <p:spPr>
          <a:xfrm>
            <a:off x="1001089" y="4473657"/>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altLang="fr-FR" sz="4800" dirty="0">
                <a:solidFill>
                  <a:srgbClr val="F3BD48"/>
                </a:solidFill>
                <a:latin typeface="Impact" panose="020B0806030902050204" pitchFamily="34" charset="0"/>
                <a:cs typeface="Andalus" panose="02020603050405020304" pitchFamily="18" charset="-78"/>
              </a:rPr>
              <a:t>4</a:t>
            </a:r>
          </a:p>
        </p:txBody>
      </p:sp>
      <p:sp>
        <p:nvSpPr>
          <p:cNvPr id="5" name="Marcador de texto 35">
            <a:extLst>
              <a:ext uri="{FF2B5EF4-FFF2-40B4-BE49-F238E27FC236}">
                <a16:creationId xmlns:a16="http://schemas.microsoft.com/office/drawing/2014/main" id="{AE3C139A-41DA-59E5-8EB3-8EC3267CB099}"/>
              </a:ext>
            </a:extLst>
          </p:cNvPr>
          <p:cNvSpPr txBox="1">
            <a:spLocks/>
          </p:cNvSpPr>
          <p:nvPr/>
        </p:nvSpPr>
        <p:spPr>
          <a:xfrm>
            <a:off x="1606936" y="4586131"/>
            <a:ext cx="7737517"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Conclusions</a:t>
            </a:r>
            <a:endParaRPr lang="es-ES" dirty="0"/>
          </a:p>
        </p:txBody>
      </p:sp>
    </p:spTree>
    <p:extLst>
      <p:ext uri="{BB962C8B-B14F-4D97-AF65-F5344CB8AC3E}">
        <p14:creationId xmlns:p14="http://schemas.microsoft.com/office/powerpoint/2010/main" val="188794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52897"/>
            <a:ext cx="9803942" cy="544284"/>
          </a:xfrm>
        </p:spPr>
        <p:txBody>
          <a:bodyPr/>
          <a:lstStyle/>
          <a:p>
            <a:r>
              <a:rPr lang="es-ES" dirty="0"/>
              <a:t>Non </a:t>
            </a:r>
            <a:r>
              <a:rPr lang="es-ES" dirty="0" err="1"/>
              <a:t>consommateurs</a:t>
            </a:r>
            <a:r>
              <a:rPr lang="es-ES" dirty="0"/>
              <a:t> et </a:t>
            </a:r>
            <a:r>
              <a:rPr lang="es-ES" dirty="0" err="1"/>
              <a:t>consommatrices</a:t>
            </a:r>
            <a:br>
              <a:rPr lang="es-ES" dirty="0"/>
            </a:br>
            <a:r>
              <a:rPr lang="es-ES" dirty="0"/>
              <a:t>(</a:t>
            </a:r>
            <a:r>
              <a:rPr lang="es-ES" dirty="0" err="1"/>
              <a:t>jamais</a:t>
            </a:r>
            <a:r>
              <a:rPr lang="es-ES" dirty="0"/>
              <a:t> </a:t>
            </a:r>
            <a:r>
              <a:rPr lang="es-ES" dirty="0" err="1"/>
              <a:t>jusqu’à</a:t>
            </a:r>
            <a:r>
              <a:rPr lang="es-ES" dirty="0"/>
              <a:t> </a:t>
            </a:r>
            <a:r>
              <a:rPr lang="es-ES" dirty="0" err="1"/>
              <a:t>présent</a:t>
            </a:r>
            <a:r>
              <a:rPr lang="es-ES" dirty="0"/>
              <a:t>)</a:t>
            </a:r>
          </a:p>
        </p:txBody>
      </p:sp>
      <p:sp>
        <p:nvSpPr>
          <p:cNvPr id="6" name="Marcador de texto 32">
            <a:extLst>
              <a:ext uri="{FF2B5EF4-FFF2-40B4-BE49-F238E27FC236}">
                <a16:creationId xmlns:a16="http://schemas.microsoft.com/office/drawing/2014/main" id="{F2F69976-5267-4E76-8F5C-0252633E14CE}"/>
              </a:ext>
            </a:extLst>
          </p:cNvPr>
          <p:cNvSpPr txBox="1">
            <a:spLocks/>
          </p:cNvSpPr>
          <p:nvPr/>
        </p:nvSpPr>
        <p:spPr>
          <a:xfrm>
            <a:off x="8741978" y="1646348"/>
            <a:ext cx="3119096" cy="2098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Augmentation</a:t>
            </a:r>
            <a:r>
              <a:rPr lang="es-ES" dirty="0"/>
              <a:t> de la </a:t>
            </a:r>
            <a:r>
              <a:rPr lang="es-ES" dirty="0" err="1"/>
              <a:t>part</a:t>
            </a:r>
            <a:r>
              <a:rPr lang="es-ES" dirty="0"/>
              <a:t> de non </a:t>
            </a:r>
            <a:r>
              <a:rPr lang="es-ES" dirty="0" err="1"/>
              <a:t>concommateurs</a:t>
            </a:r>
            <a:r>
              <a:rPr lang="es-ES" dirty="0"/>
              <a:t> </a:t>
            </a:r>
            <a:r>
              <a:rPr lang="es-ES" dirty="0" err="1"/>
              <a:t>chez</a:t>
            </a:r>
            <a:r>
              <a:rPr lang="es-ES" dirty="0"/>
              <a:t> les </a:t>
            </a:r>
            <a:r>
              <a:rPr lang="es-ES" dirty="0" err="1"/>
              <a:t>garçons</a:t>
            </a:r>
            <a:r>
              <a:rPr lang="es-ES" dirty="0"/>
              <a:t>, </a:t>
            </a:r>
            <a:r>
              <a:rPr lang="es-ES" dirty="0" err="1"/>
              <a:t>excepté</a:t>
            </a:r>
            <a:r>
              <a:rPr lang="es-ES" dirty="0"/>
              <a:t> </a:t>
            </a:r>
            <a:r>
              <a:rPr lang="es-ES" dirty="0" err="1"/>
              <a:t>pour</a:t>
            </a:r>
            <a:r>
              <a:rPr lang="es-ES" dirty="0"/>
              <a:t> les </a:t>
            </a:r>
            <a:r>
              <a:rPr lang="es-ES" dirty="0" err="1"/>
              <a:t>ivresses</a:t>
            </a:r>
            <a:r>
              <a:rPr lang="es-ES" dirty="0"/>
              <a:t> </a:t>
            </a:r>
            <a:r>
              <a:rPr lang="es-ES" dirty="0" err="1"/>
              <a:t>ressenties</a:t>
            </a:r>
            <a:endParaRPr lang="es-ES" dirty="0"/>
          </a:p>
          <a:p>
            <a:r>
              <a:rPr lang="es-ES" dirty="0" err="1"/>
              <a:t>Baisse</a:t>
            </a:r>
            <a:r>
              <a:rPr lang="es-ES" dirty="0"/>
              <a:t> de la </a:t>
            </a:r>
            <a:r>
              <a:rPr lang="es-ES" dirty="0" err="1"/>
              <a:t>part</a:t>
            </a:r>
            <a:r>
              <a:rPr lang="es-ES" dirty="0"/>
              <a:t> de non </a:t>
            </a:r>
            <a:r>
              <a:rPr lang="es-ES" dirty="0" err="1"/>
              <a:t>concommatrices</a:t>
            </a:r>
            <a:r>
              <a:rPr lang="es-ES" dirty="0"/>
              <a:t> </a:t>
            </a:r>
            <a:r>
              <a:rPr lang="es-ES" dirty="0" err="1"/>
              <a:t>chez</a:t>
            </a:r>
            <a:r>
              <a:rPr lang="es-ES" dirty="0"/>
              <a:t> les </a:t>
            </a:r>
            <a:r>
              <a:rPr lang="es-ES" dirty="0" err="1"/>
              <a:t>filles</a:t>
            </a:r>
            <a:r>
              <a:rPr lang="es-ES" dirty="0"/>
              <a:t> </a:t>
            </a:r>
            <a:r>
              <a:rPr lang="es-ES" dirty="0" err="1"/>
              <a:t>pour</a:t>
            </a:r>
            <a:r>
              <a:rPr lang="es-ES" dirty="0"/>
              <a:t>  </a:t>
            </a:r>
            <a:r>
              <a:rPr lang="es-ES" dirty="0" err="1"/>
              <a:t>l’e-cigarette</a:t>
            </a:r>
            <a:endParaRPr lang="es-ES" dirty="0"/>
          </a:p>
          <a:p>
            <a:endParaRPr lang="es-ES" dirty="0"/>
          </a:p>
        </p:txBody>
      </p:sp>
      <p:graphicFrame>
        <p:nvGraphicFramePr>
          <p:cNvPr id="9" name="Graphique 8">
            <a:extLst>
              <a:ext uri="{FF2B5EF4-FFF2-40B4-BE49-F238E27FC236}">
                <a16:creationId xmlns:a16="http://schemas.microsoft.com/office/drawing/2014/main" id="{9A91AADB-203B-4800-B555-64DAF0D26817}"/>
              </a:ext>
            </a:extLst>
          </p:cNvPr>
          <p:cNvGraphicFramePr>
            <a:graphicFrameLocks/>
          </p:cNvGraphicFramePr>
          <p:nvPr>
            <p:extLst>
              <p:ext uri="{D42A27DB-BD31-4B8C-83A1-F6EECF244321}">
                <p14:modId xmlns:p14="http://schemas.microsoft.com/office/powerpoint/2010/main" val="2717613892"/>
              </p:ext>
            </p:extLst>
          </p:nvPr>
        </p:nvGraphicFramePr>
        <p:xfrm>
          <a:off x="933495" y="1328726"/>
          <a:ext cx="7334655" cy="26658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a:extLst>
              <a:ext uri="{FF2B5EF4-FFF2-40B4-BE49-F238E27FC236}">
                <a16:creationId xmlns:a16="http://schemas.microsoft.com/office/drawing/2014/main" id="{52DE6EB3-D1CE-440C-BF29-080A46CC3BA7}"/>
              </a:ext>
            </a:extLst>
          </p:cNvPr>
          <p:cNvGraphicFramePr>
            <a:graphicFrameLocks/>
          </p:cNvGraphicFramePr>
          <p:nvPr>
            <p:extLst>
              <p:ext uri="{D42A27DB-BD31-4B8C-83A1-F6EECF244321}">
                <p14:modId xmlns:p14="http://schemas.microsoft.com/office/powerpoint/2010/main" val="1996542958"/>
              </p:ext>
            </p:extLst>
          </p:nvPr>
        </p:nvGraphicFramePr>
        <p:xfrm>
          <a:off x="959612" y="3929595"/>
          <a:ext cx="7334656" cy="2665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39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363912DE-AE66-463B-B3B4-A9699DD97342}"/>
              </a:ext>
            </a:extLst>
          </p:cNvPr>
          <p:cNvSpPr>
            <a:spLocks noGrp="1"/>
          </p:cNvSpPr>
          <p:nvPr>
            <p:ph type="ctrTitle"/>
          </p:nvPr>
        </p:nvSpPr>
        <p:spPr/>
        <p:txBody>
          <a:bodyPr/>
          <a:lstStyle/>
          <a:p>
            <a:r>
              <a:rPr lang="es-ES" dirty="0" err="1"/>
              <a:t>Sommaire</a:t>
            </a:r>
            <a:endParaRPr lang="es-ES" dirty="0"/>
          </a:p>
        </p:txBody>
      </p:sp>
      <p:sp>
        <p:nvSpPr>
          <p:cNvPr id="9" name="Titre 1">
            <a:extLst>
              <a:ext uri="{FF2B5EF4-FFF2-40B4-BE49-F238E27FC236}">
                <a16:creationId xmlns:a16="http://schemas.microsoft.com/office/drawing/2014/main" id="{B211A5BA-670F-41F8-B71A-0EB4300D134A}"/>
              </a:ext>
            </a:extLst>
          </p:cNvPr>
          <p:cNvSpPr txBox="1">
            <a:spLocks/>
          </p:cNvSpPr>
          <p:nvPr/>
        </p:nvSpPr>
        <p:spPr>
          <a:xfrm>
            <a:off x="982760" y="2582105"/>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2</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11" name="Titre 1">
            <a:extLst>
              <a:ext uri="{FF2B5EF4-FFF2-40B4-BE49-F238E27FC236}">
                <a16:creationId xmlns:a16="http://schemas.microsoft.com/office/drawing/2014/main" id="{AADC756B-D8C2-4B72-BED8-37947A14EBA6}"/>
              </a:ext>
            </a:extLst>
          </p:cNvPr>
          <p:cNvSpPr txBox="1">
            <a:spLocks/>
          </p:cNvSpPr>
          <p:nvPr/>
        </p:nvSpPr>
        <p:spPr>
          <a:xfrm>
            <a:off x="1001089" y="1612582"/>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1</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12" name="Marcador de texto 35">
            <a:extLst>
              <a:ext uri="{FF2B5EF4-FFF2-40B4-BE49-F238E27FC236}">
                <a16:creationId xmlns:a16="http://schemas.microsoft.com/office/drawing/2014/main" id="{88146111-7972-4EA8-88EF-129C85D8830D}"/>
              </a:ext>
            </a:extLst>
          </p:cNvPr>
          <p:cNvSpPr txBox="1">
            <a:spLocks/>
          </p:cNvSpPr>
          <p:nvPr/>
        </p:nvSpPr>
        <p:spPr>
          <a:xfrm>
            <a:off x="1598031" y="2702698"/>
            <a:ext cx="9611209"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Les usages d’alcool,  de tabac/nicotine et de cannabis illégal chez les 15 ans depuis 2006</a:t>
            </a:r>
          </a:p>
        </p:txBody>
      </p:sp>
      <p:sp>
        <p:nvSpPr>
          <p:cNvPr id="13" name="Marcador de texto 35">
            <a:extLst>
              <a:ext uri="{FF2B5EF4-FFF2-40B4-BE49-F238E27FC236}">
                <a16:creationId xmlns:a16="http://schemas.microsoft.com/office/drawing/2014/main" id="{D1C13705-173D-4858-A13D-23848CD7B43E}"/>
              </a:ext>
            </a:extLst>
          </p:cNvPr>
          <p:cNvSpPr txBox="1">
            <a:spLocks/>
          </p:cNvSpPr>
          <p:nvPr/>
        </p:nvSpPr>
        <p:spPr>
          <a:xfrm>
            <a:off x="1598034" y="1747069"/>
            <a:ext cx="7737516"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Présentation de l’enquête HBSC 2022</a:t>
            </a:r>
          </a:p>
        </p:txBody>
      </p:sp>
      <p:sp>
        <p:nvSpPr>
          <p:cNvPr id="2" name="Titre 1">
            <a:extLst>
              <a:ext uri="{FF2B5EF4-FFF2-40B4-BE49-F238E27FC236}">
                <a16:creationId xmlns:a16="http://schemas.microsoft.com/office/drawing/2014/main" id="{FD9CA8F2-8D9E-9D2E-41FF-BB71A7D0DAA9}"/>
              </a:ext>
            </a:extLst>
          </p:cNvPr>
          <p:cNvSpPr txBox="1">
            <a:spLocks/>
          </p:cNvSpPr>
          <p:nvPr/>
        </p:nvSpPr>
        <p:spPr>
          <a:xfrm>
            <a:off x="1001089" y="3537716"/>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altLang="fr-FR" sz="4800" dirty="0">
                <a:solidFill>
                  <a:schemeClr val="accent1"/>
                </a:solidFill>
                <a:latin typeface="Impact" panose="020B0806030902050204" pitchFamily="34" charset="0"/>
                <a:cs typeface="Andalus" panose="02020603050405020304" pitchFamily="18" charset="-78"/>
              </a:rPr>
              <a:t>3</a:t>
            </a:r>
          </a:p>
        </p:txBody>
      </p:sp>
      <p:sp>
        <p:nvSpPr>
          <p:cNvPr id="3" name="Marcador de texto 35">
            <a:extLst>
              <a:ext uri="{FF2B5EF4-FFF2-40B4-BE49-F238E27FC236}">
                <a16:creationId xmlns:a16="http://schemas.microsoft.com/office/drawing/2014/main" id="{AA53B403-73F2-B4CC-9208-64B37B3D6CD2}"/>
              </a:ext>
            </a:extLst>
          </p:cNvPr>
          <p:cNvSpPr txBox="1">
            <a:spLocks/>
          </p:cNvSpPr>
          <p:nvPr/>
        </p:nvSpPr>
        <p:spPr>
          <a:xfrm>
            <a:off x="1606936" y="3650190"/>
            <a:ext cx="7737517"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Les non </a:t>
            </a:r>
            <a:r>
              <a:rPr lang="es-ES" dirty="0" err="1"/>
              <a:t>consommateurs</a:t>
            </a:r>
            <a:endParaRPr lang="es-ES" dirty="0"/>
          </a:p>
        </p:txBody>
      </p:sp>
      <p:sp>
        <p:nvSpPr>
          <p:cNvPr id="4" name="Titre 1">
            <a:extLst>
              <a:ext uri="{FF2B5EF4-FFF2-40B4-BE49-F238E27FC236}">
                <a16:creationId xmlns:a16="http://schemas.microsoft.com/office/drawing/2014/main" id="{E5D441D1-287A-5177-7917-6B68C84D1DE8}"/>
              </a:ext>
            </a:extLst>
          </p:cNvPr>
          <p:cNvSpPr txBox="1">
            <a:spLocks/>
          </p:cNvSpPr>
          <p:nvPr/>
        </p:nvSpPr>
        <p:spPr>
          <a:xfrm>
            <a:off x="1001089" y="4473657"/>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altLang="fr-FR" sz="4800" dirty="0">
                <a:solidFill>
                  <a:srgbClr val="00B189"/>
                </a:solidFill>
                <a:latin typeface="Impact" panose="020B0806030902050204" pitchFamily="34" charset="0"/>
                <a:cs typeface="Andalus" panose="02020603050405020304" pitchFamily="18" charset="-78"/>
              </a:rPr>
              <a:t>4</a:t>
            </a:r>
          </a:p>
        </p:txBody>
      </p:sp>
      <p:sp>
        <p:nvSpPr>
          <p:cNvPr id="5" name="Marcador de texto 35">
            <a:extLst>
              <a:ext uri="{FF2B5EF4-FFF2-40B4-BE49-F238E27FC236}">
                <a16:creationId xmlns:a16="http://schemas.microsoft.com/office/drawing/2014/main" id="{AE3C139A-41DA-59E5-8EB3-8EC3267CB099}"/>
              </a:ext>
            </a:extLst>
          </p:cNvPr>
          <p:cNvSpPr txBox="1">
            <a:spLocks/>
          </p:cNvSpPr>
          <p:nvPr/>
        </p:nvSpPr>
        <p:spPr>
          <a:xfrm>
            <a:off x="1606936" y="4586131"/>
            <a:ext cx="7737517"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Conclusions</a:t>
            </a:r>
            <a:endParaRPr lang="es-ES" dirty="0"/>
          </a:p>
        </p:txBody>
      </p:sp>
    </p:spTree>
    <p:extLst>
      <p:ext uri="{BB962C8B-B14F-4D97-AF65-F5344CB8AC3E}">
        <p14:creationId xmlns:p14="http://schemas.microsoft.com/office/powerpoint/2010/main" val="149371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DC2C3B8-5808-4949-BFBF-17F0F4CC0827}"/>
              </a:ext>
            </a:extLst>
          </p:cNvPr>
          <p:cNvSpPr>
            <a:spLocks noGrp="1"/>
          </p:cNvSpPr>
          <p:nvPr>
            <p:ph type="ctrTitle"/>
          </p:nvPr>
        </p:nvSpPr>
        <p:spPr/>
        <p:txBody>
          <a:bodyPr/>
          <a:lstStyle/>
          <a:p>
            <a:r>
              <a:rPr lang="es-ES" dirty="0" err="1"/>
              <a:t>Conclusions</a:t>
            </a:r>
            <a:r>
              <a:rPr lang="es-ES" dirty="0"/>
              <a:t> </a:t>
            </a:r>
            <a:r>
              <a:rPr lang="es-ES" dirty="0" err="1"/>
              <a:t>pour</a:t>
            </a:r>
            <a:r>
              <a:rPr lang="es-ES" dirty="0"/>
              <a:t> les 15 </a:t>
            </a:r>
            <a:r>
              <a:rPr lang="es-ES" dirty="0" err="1"/>
              <a:t>ans</a:t>
            </a:r>
            <a:endParaRPr lang="es-ES" dirty="0"/>
          </a:p>
        </p:txBody>
      </p:sp>
      <p:sp>
        <p:nvSpPr>
          <p:cNvPr id="7" name="Marcador de texto 37">
            <a:extLst>
              <a:ext uri="{FF2B5EF4-FFF2-40B4-BE49-F238E27FC236}">
                <a16:creationId xmlns:a16="http://schemas.microsoft.com/office/drawing/2014/main" id="{5EDFC232-8698-4436-93AA-A4FB7F7EA481}"/>
              </a:ext>
            </a:extLst>
          </p:cNvPr>
          <p:cNvSpPr txBox="1">
            <a:spLocks/>
          </p:cNvSpPr>
          <p:nvPr/>
        </p:nvSpPr>
        <p:spPr>
          <a:xfrm>
            <a:off x="1822787" y="3063081"/>
            <a:ext cx="6513345" cy="747343"/>
          </a:xfrm>
          <a:prstGeom prst="rect">
            <a:avLst/>
          </a:prstGeom>
        </p:spPr>
        <p:txBody>
          <a:bodyPr/>
          <a:lstStyle>
            <a:lvl1pPr marL="0" indent="46800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500"/>
              </a:lnSpc>
            </a:pPr>
            <a:r>
              <a:rPr lang="fr-FR" sz="1600" dirty="0"/>
              <a:t>Relative stagnation de la consommation d’alcool, de la cigarette de tabac et de cannabis illégal (prévalences à 30 jours et consommation fréquente) entre 2018 et 2022</a:t>
            </a:r>
          </a:p>
        </p:txBody>
      </p:sp>
      <p:sp>
        <p:nvSpPr>
          <p:cNvPr id="8" name="Marcador de texto 37">
            <a:extLst>
              <a:ext uri="{FF2B5EF4-FFF2-40B4-BE49-F238E27FC236}">
                <a16:creationId xmlns:a16="http://schemas.microsoft.com/office/drawing/2014/main" id="{9F8C9015-86E8-4685-83F3-C097D0CB9DB8}"/>
              </a:ext>
            </a:extLst>
          </p:cNvPr>
          <p:cNvSpPr txBox="1">
            <a:spLocks/>
          </p:cNvSpPr>
          <p:nvPr/>
        </p:nvSpPr>
        <p:spPr>
          <a:xfrm>
            <a:off x="1822787" y="3873537"/>
            <a:ext cx="6901546" cy="747343"/>
          </a:xfrm>
          <a:prstGeom prst="rect">
            <a:avLst/>
          </a:prstGeom>
        </p:spPr>
        <p:txBody>
          <a:bodyPr/>
          <a:lstStyle>
            <a:lvl1pPr marL="0" indent="46800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Fortes hausses observées entre 2018 et 2022 pour la consommation dans les 30 derniers jours de l’e-cigarette, des produits du tabac à chauffer et du snus chez les 15 ans, surtout chez les filles</a:t>
            </a:r>
            <a:endParaRPr lang="es-ES" sz="1600" dirty="0"/>
          </a:p>
        </p:txBody>
      </p:sp>
      <p:sp>
        <p:nvSpPr>
          <p:cNvPr id="9" name="Marcador de texto 37">
            <a:extLst>
              <a:ext uri="{FF2B5EF4-FFF2-40B4-BE49-F238E27FC236}">
                <a16:creationId xmlns:a16="http://schemas.microsoft.com/office/drawing/2014/main" id="{262DB9D1-7041-4B55-9411-B1CE9D8C87DE}"/>
              </a:ext>
            </a:extLst>
          </p:cNvPr>
          <p:cNvSpPr txBox="1">
            <a:spLocks/>
          </p:cNvSpPr>
          <p:nvPr/>
        </p:nvSpPr>
        <p:spPr>
          <a:xfrm>
            <a:off x="1822787" y="4676470"/>
            <a:ext cx="7092130" cy="747343"/>
          </a:xfrm>
          <a:prstGeom prst="rect">
            <a:avLst/>
          </a:prstGeom>
        </p:spPr>
        <p:txBody>
          <a:bodyPr/>
          <a:lstStyle>
            <a:lvl1pPr marL="0" indent="46800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Les écarts entre les filles et les garçons tendent à se réduire</a:t>
            </a:r>
            <a:endParaRPr lang="es-ES" sz="1600" dirty="0"/>
          </a:p>
        </p:txBody>
      </p:sp>
      <p:sp>
        <p:nvSpPr>
          <p:cNvPr id="12" name="Rectángulo 27">
            <a:extLst>
              <a:ext uri="{FF2B5EF4-FFF2-40B4-BE49-F238E27FC236}">
                <a16:creationId xmlns:a16="http://schemas.microsoft.com/office/drawing/2014/main" id="{8AFBCB6F-159A-4C11-BB4F-D9A6889C0795}"/>
              </a:ext>
            </a:extLst>
          </p:cNvPr>
          <p:cNvSpPr/>
          <p:nvPr/>
        </p:nvSpPr>
        <p:spPr>
          <a:xfrm rot="5400000">
            <a:off x="2033497" y="3011704"/>
            <a:ext cx="100628" cy="363345"/>
          </a:xfrm>
          <a:prstGeom prst="rect">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28">
            <a:extLst>
              <a:ext uri="{FF2B5EF4-FFF2-40B4-BE49-F238E27FC236}">
                <a16:creationId xmlns:a16="http://schemas.microsoft.com/office/drawing/2014/main" id="{01FFC1D7-5113-496D-A3F6-ECB72DC4D8CB}"/>
              </a:ext>
            </a:extLst>
          </p:cNvPr>
          <p:cNvSpPr/>
          <p:nvPr/>
        </p:nvSpPr>
        <p:spPr>
          <a:xfrm rot="5400000">
            <a:off x="2033497" y="3835344"/>
            <a:ext cx="100628" cy="363345"/>
          </a:xfrm>
          <a:prstGeom prst="rect">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29">
            <a:extLst>
              <a:ext uri="{FF2B5EF4-FFF2-40B4-BE49-F238E27FC236}">
                <a16:creationId xmlns:a16="http://schemas.microsoft.com/office/drawing/2014/main" id="{46A07D08-714D-4C26-ADC5-5B303451F8F0}"/>
              </a:ext>
            </a:extLst>
          </p:cNvPr>
          <p:cNvSpPr/>
          <p:nvPr/>
        </p:nvSpPr>
        <p:spPr>
          <a:xfrm rot="5400000">
            <a:off x="2043851" y="4606996"/>
            <a:ext cx="100628" cy="363345"/>
          </a:xfrm>
          <a:prstGeom prst="rect">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Subtítulo 2">
            <a:extLst>
              <a:ext uri="{FF2B5EF4-FFF2-40B4-BE49-F238E27FC236}">
                <a16:creationId xmlns:a16="http://schemas.microsoft.com/office/drawing/2014/main" id="{E3D31EB1-3C94-CC2E-A1BC-AB13FFEA6105}"/>
              </a:ext>
            </a:extLst>
          </p:cNvPr>
          <p:cNvSpPr txBox="1">
            <a:spLocks/>
          </p:cNvSpPr>
          <p:nvPr/>
        </p:nvSpPr>
        <p:spPr>
          <a:xfrm>
            <a:off x="1822787" y="2458484"/>
            <a:ext cx="6901545" cy="738284"/>
          </a:xfrm>
          <a:prstGeom prst="rect">
            <a:avLst/>
          </a:prstGeom>
        </p:spPr>
        <p:txBody>
          <a:bodyPr/>
          <a:lstStyle>
            <a:lvl1pPr marL="0" indent="46800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ts val="1500"/>
              </a:lnSpc>
            </a:pPr>
            <a:r>
              <a:rPr lang="fr-FR" sz="1600" dirty="0"/>
              <a:t>25% des 15 ans n’ont pas consommé de substances psychoactives</a:t>
            </a:r>
          </a:p>
        </p:txBody>
      </p:sp>
      <p:sp>
        <p:nvSpPr>
          <p:cNvPr id="3" name="Rectángulo 15">
            <a:extLst>
              <a:ext uri="{FF2B5EF4-FFF2-40B4-BE49-F238E27FC236}">
                <a16:creationId xmlns:a16="http://schemas.microsoft.com/office/drawing/2014/main" id="{AB3735C4-CC5F-192E-E681-08E36801AB61}"/>
              </a:ext>
            </a:extLst>
          </p:cNvPr>
          <p:cNvSpPr/>
          <p:nvPr/>
        </p:nvSpPr>
        <p:spPr>
          <a:xfrm rot="5400000">
            <a:off x="2043851" y="2435720"/>
            <a:ext cx="100628" cy="363345"/>
          </a:xfrm>
          <a:prstGeom prst="rect">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2568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752D64EB-A285-4822-9140-34B216B4E28F}"/>
              </a:ext>
            </a:extLst>
          </p:cNvPr>
          <p:cNvSpPr txBox="1">
            <a:spLocks/>
          </p:cNvSpPr>
          <p:nvPr/>
        </p:nvSpPr>
        <p:spPr>
          <a:xfrm>
            <a:off x="1200431" y="2464189"/>
            <a:ext cx="3293192" cy="34561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dirty="0" err="1">
                <a:latin typeface="Arial" panose="020B0604020202020204" pitchFamily="34" charset="0"/>
              </a:rPr>
              <a:t>Référence</a:t>
            </a:r>
            <a:r>
              <a:rPr lang="es-ES" b="1" dirty="0">
                <a:latin typeface="Arial" panose="020B0604020202020204" pitchFamily="34" charset="0"/>
              </a:rPr>
              <a:t> </a:t>
            </a:r>
            <a:r>
              <a:rPr lang="es-ES" b="1" dirty="0" err="1">
                <a:latin typeface="Arial" panose="020B0604020202020204" pitchFamily="34" charset="0"/>
              </a:rPr>
              <a:t>bibliographique</a:t>
            </a:r>
            <a:endParaRPr lang="es-ES" b="1" dirty="0">
              <a:latin typeface="Arial" panose="020B0604020202020204" pitchFamily="34" charset="0"/>
            </a:endParaRPr>
          </a:p>
          <a:p>
            <a:r>
              <a:rPr lang="fr-CH" b="0" i="0" dirty="0">
                <a:solidFill>
                  <a:srgbClr val="000000"/>
                </a:solidFill>
                <a:effectLst/>
                <a:latin typeface="Roboto" panose="02000000000000000000" pitchFamily="2" charset="0"/>
              </a:rPr>
              <a:t>Delgrande Jordan, M., Balsiger, N. &amp; Schmidhauser, V. (2023). </a:t>
            </a:r>
            <a:r>
              <a:rPr lang="fr-CH" b="0" i="1" dirty="0">
                <a:solidFill>
                  <a:srgbClr val="000000"/>
                </a:solidFill>
                <a:effectLst/>
                <a:latin typeface="Roboto" panose="02000000000000000000" pitchFamily="2" charset="0"/>
              </a:rPr>
              <a:t>La consommation de substances psychoactives des 11 à 15 ans en Suisse – Situation en 2022 et évolution dans le temps – Résultats de l’étude </a:t>
            </a:r>
            <a:r>
              <a:rPr lang="fr-CH" b="0" i="1" dirty="0" err="1">
                <a:solidFill>
                  <a:srgbClr val="000000"/>
                </a:solidFill>
                <a:effectLst/>
                <a:latin typeface="Roboto" panose="02000000000000000000" pitchFamily="2" charset="0"/>
              </a:rPr>
              <a:t>Health</a:t>
            </a:r>
            <a:r>
              <a:rPr lang="fr-CH" b="0" i="1" dirty="0">
                <a:solidFill>
                  <a:srgbClr val="000000"/>
                </a:solidFill>
                <a:effectLst/>
                <a:latin typeface="Roboto" panose="02000000000000000000" pitchFamily="2" charset="0"/>
              </a:rPr>
              <a:t> </a:t>
            </a:r>
            <a:r>
              <a:rPr lang="fr-CH" b="0" i="1" dirty="0" err="1">
                <a:solidFill>
                  <a:srgbClr val="000000"/>
                </a:solidFill>
                <a:effectLst/>
                <a:latin typeface="Roboto" panose="02000000000000000000" pitchFamily="2" charset="0"/>
              </a:rPr>
              <a:t>Behaviour</a:t>
            </a:r>
            <a:r>
              <a:rPr lang="fr-CH" b="0" i="1" dirty="0">
                <a:solidFill>
                  <a:srgbClr val="000000"/>
                </a:solidFill>
                <a:effectLst/>
                <a:latin typeface="Roboto" panose="02000000000000000000" pitchFamily="2" charset="0"/>
              </a:rPr>
              <a:t> in </a:t>
            </a:r>
            <a:r>
              <a:rPr lang="fr-CH" b="0" i="1" dirty="0" err="1">
                <a:solidFill>
                  <a:srgbClr val="000000"/>
                </a:solidFill>
                <a:effectLst/>
                <a:latin typeface="Roboto" panose="02000000000000000000" pitchFamily="2" charset="0"/>
              </a:rPr>
              <a:t>School-aged</a:t>
            </a:r>
            <a:r>
              <a:rPr lang="fr-CH" b="0" i="1" dirty="0">
                <a:solidFill>
                  <a:srgbClr val="000000"/>
                </a:solidFill>
                <a:effectLst/>
                <a:latin typeface="Roboto" panose="02000000000000000000" pitchFamily="2" charset="0"/>
              </a:rPr>
              <a:t> </a:t>
            </a:r>
            <a:r>
              <a:rPr lang="fr-CH" b="0" i="1" dirty="0" err="1">
                <a:solidFill>
                  <a:srgbClr val="000000"/>
                </a:solidFill>
                <a:effectLst/>
                <a:latin typeface="Roboto" panose="02000000000000000000" pitchFamily="2" charset="0"/>
              </a:rPr>
              <a:t>Children</a:t>
            </a:r>
            <a:r>
              <a:rPr lang="fr-CH" b="0" i="1" dirty="0">
                <a:solidFill>
                  <a:srgbClr val="000000"/>
                </a:solidFill>
                <a:effectLst/>
                <a:latin typeface="Roboto" panose="02000000000000000000" pitchFamily="2" charset="0"/>
              </a:rPr>
              <a:t> (HBSC)</a:t>
            </a:r>
            <a:r>
              <a:rPr lang="fr-CH" b="0" i="0" dirty="0">
                <a:solidFill>
                  <a:srgbClr val="000000"/>
                </a:solidFill>
                <a:effectLst/>
                <a:latin typeface="Roboto" panose="02000000000000000000" pitchFamily="2" charset="0"/>
              </a:rPr>
              <a:t>. Rapport de recherche No 149. Lausanne: Addiction Suisse.</a:t>
            </a:r>
            <a:endParaRPr lang="es-E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r>
              <a:rPr lang="es-E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Lien </a:t>
            </a:r>
            <a:r>
              <a:rPr lang="es-E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vers</a:t>
            </a:r>
            <a:r>
              <a:rPr lang="es-E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le </a:t>
            </a:r>
            <a:r>
              <a:rPr lang="es-E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rapport</a:t>
            </a:r>
            <a:r>
              <a:rPr lang="es-E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de </a:t>
            </a:r>
            <a:r>
              <a:rPr lang="es-ES"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recherche</a:t>
            </a:r>
            <a:endParaRPr lang="es-ES" dirty="0"/>
          </a:p>
        </p:txBody>
      </p:sp>
      <p:sp>
        <p:nvSpPr>
          <p:cNvPr id="11" name="Marcador de texto 35">
            <a:extLst>
              <a:ext uri="{FF2B5EF4-FFF2-40B4-BE49-F238E27FC236}">
                <a16:creationId xmlns:a16="http://schemas.microsoft.com/office/drawing/2014/main" id="{C34EDA88-80C4-49C9-A4B1-BDA4EA1ED068}"/>
              </a:ext>
            </a:extLst>
          </p:cNvPr>
          <p:cNvSpPr txBox="1">
            <a:spLocks/>
          </p:cNvSpPr>
          <p:nvPr/>
        </p:nvSpPr>
        <p:spPr>
          <a:xfrm>
            <a:off x="9242299" y="4823211"/>
            <a:ext cx="3129657"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t>Merci de votre attention</a:t>
            </a:r>
            <a:endParaRPr lang="es-ES" dirty="0"/>
          </a:p>
        </p:txBody>
      </p:sp>
      <p:sp>
        <p:nvSpPr>
          <p:cNvPr id="12" name="Marcador de texto 16">
            <a:extLst>
              <a:ext uri="{FF2B5EF4-FFF2-40B4-BE49-F238E27FC236}">
                <a16:creationId xmlns:a16="http://schemas.microsoft.com/office/drawing/2014/main" id="{DC6BDE2D-0EEA-4710-9C2B-7AC2ED01C5CD}"/>
              </a:ext>
            </a:extLst>
          </p:cNvPr>
          <p:cNvSpPr txBox="1">
            <a:spLocks/>
          </p:cNvSpPr>
          <p:nvPr/>
        </p:nvSpPr>
        <p:spPr>
          <a:xfrm>
            <a:off x="4748264" y="2473542"/>
            <a:ext cx="3211771" cy="18171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D164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1D164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1D164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1D16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err="1">
                <a:latin typeface="Arial" panose="020B0604020202020204" pitchFamily="34" charset="0"/>
              </a:rPr>
              <a:t>Remerciements</a:t>
            </a:r>
            <a:endParaRPr lang="es-ES" b="1" dirty="0">
              <a:latin typeface="Arial" panose="020B0604020202020204" pitchFamily="34" charset="0"/>
            </a:endParaRPr>
          </a:p>
          <a:p>
            <a:r>
              <a:rPr lang="fr-FR" dirty="0">
                <a:latin typeface="Arial" panose="020B0604020202020204" pitchFamily="34" charset="0"/>
              </a:rPr>
              <a:t>Nos remerciements s'adressent tout particulièrement aux élèves (ainsi qu’à leurs parents et </a:t>
            </a:r>
            <a:r>
              <a:rPr lang="fr-FR" dirty="0" err="1">
                <a:latin typeface="Arial" panose="020B0604020202020204" pitchFamily="34" charset="0"/>
              </a:rPr>
              <a:t>enseignant·e·s</a:t>
            </a:r>
            <a:r>
              <a:rPr lang="fr-FR" dirty="0">
                <a:latin typeface="Arial" panose="020B0604020202020204" pitchFamily="34" charset="0"/>
              </a:rPr>
              <a:t>) qui, en acceptant de participer à l’enquête, ont contribué à une part très importante de ce projet de recherche.</a:t>
            </a:r>
          </a:p>
        </p:txBody>
      </p:sp>
      <p:sp>
        <p:nvSpPr>
          <p:cNvPr id="13" name="Marcador de texto 19">
            <a:extLst>
              <a:ext uri="{FF2B5EF4-FFF2-40B4-BE49-F238E27FC236}">
                <a16:creationId xmlns:a16="http://schemas.microsoft.com/office/drawing/2014/main" id="{E2478CB8-059F-4F1D-BF35-D4AD8406FD18}"/>
              </a:ext>
            </a:extLst>
          </p:cNvPr>
          <p:cNvSpPr txBox="1">
            <a:spLocks/>
          </p:cNvSpPr>
          <p:nvPr/>
        </p:nvSpPr>
        <p:spPr>
          <a:xfrm>
            <a:off x="9242298" y="5618731"/>
            <a:ext cx="2813577" cy="301653"/>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mdelgrande@addictionsuisse.ch</a:t>
            </a:r>
          </a:p>
        </p:txBody>
      </p:sp>
      <p:pic>
        <p:nvPicPr>
          <p:cNvPr id="2" name="Image 1">
            <a:extLst>
              <a:ext uri="{FF2B5EF4-FFF2-40B4-BE49-F238E27FC236}">
                <a16:creationId xmlns:a16="http://schemas.microsoft.com/office/drawing/2014/main" id="{17A53893-0A0B-FA94-E5D7-54EE4667DFAE}"/>
              </a:ext>
            </a:extLst>
          </p:cNvPr>
          <p:cNvPicPr>
            <a:picLocks noChangeAspect="1"/>
          </p:cNvPicPr>
          <p:nvPr/>
        </p:nvPicPr>
        <p:blipFill>
          <a:blip r:embed="rId3"/>
          <a:srcRect/>
          <a:stretch>
            <a:fillRect/>
          </a:stretch>
        </p:blipFill>
        <p:spPr bwMode="auto">
          <a:xfrm>
            <a:off x="1279842" y="5301562"/>
            <a:ext cx="2042795" cy="467995"/>
          </a:xfrm>
          <a:prstGeom prst="rect">
            <a:avLst/>
          </a:prstGeom>
          <a:noFill/>
          <a:ln w="9525">
            <a:noFill/>
            <a:miter lim="800000"/>
            <a:headEnd/>
            <a:tailEnd/>
          </a:ln>
        </p:spPr>
      </p:pic>
    </p:spTree>
    <p:extLst>
      <p:ext uri="{BB962C8B-B14F-4D97-AF65-F5344CB8AC3E}">
        <p14:creationId xmlns:p14="http://schemas.microsoft.com/office/powerpoint/2010/main" val="70328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363912DE-AE66-463B-B3B4-A9699DD97342}"/>
              </a:ext>
            </a:extLst>
          </p:cNvPr>
          <p:cNvSpPr>
            <a:spLocks noGrp="1"/>
          </p:cNvSpPr>
          <p:nvPr>
            <p:ph type="ctrTitle"/>
          </p:nvPr>
        </p:nvSpPr>
        <p:spPr/>
        <p:txBody>
          <a:bodyPr/>
          <a:lstStyle/>
          <a:p>
            <a:r>
              <a:rPr lang="es-ES" dirty="0" err="1"/>
              <a:t>Sommaire</a:t>
            </a:r>
            <a:endParaRPr lang="es-ES" dirty="0"/>
          </a:p>
        </p:txBody>
      </p:sp>
      <p:sp>
        <p:nvSpPr>
          <p:cNvPr id="9" name="Titre 1">
            <a:extLst>
              <a:ext uri="{FF2B5EF4-FFF2-40B4-BE49-F238E27FC236}">
                <a16:creationId xmlns:a16="http://schemas.microsoft.com/office/drawing/2014/main" id="{B211A5BA-670F-41F8-B71A-0EB4300D134A}"/>
              </a:ext>
            </a:extLst>
          </p:cNvPr>
          <p:cNvSpPr txBox="1">
            <a:spLocks/>
          </p:cNvSpPr>
          <p:nvPr/>
        </p:nvSpPr>
        <p:spPr>
          <a:xfrm>
            <a:off x="982760" y="2582105"/>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2</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11" name="Titre 1">
            <a:extLst>
              <a:ext uri="{FF2B5EF4-FFF2-40B4-BE49-F238E27FC236}">
                <a16:creationId xmlns:a16="http://schemas.microsoft.com/office/drawing/2014/main" id="{AADC756B-D8C2-4B72-BED8-37947A14EBA6}"/>
              </a:ext>
            </a:extLst>
          </p:cNvPr>
          <p:cNvSpPr txBox="1">
            <a:spLocks/>
          </p:cNvSpPr>
          <p:nvPr/>
        </p:nvSpPr>
        <p:spPr>
          <a:xfrm>
            <a:off x="1001089" y="1612582"/>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00B050"/>
                </a:solidFill>
                <a:latin typeface="Impact" panose="020B0806030902050204" pitchFamily="34" charset="0"/>
                <a:cs typeface="Times New Roman" panose="02020603050405020304" pitchFamily="18" charset="0"/>
              </a:rPr>
              <a:t>1</a:t>
            </a:r>
            <a:endParaRPr lang="fr-FR" altLang="fr-FR" sz="4800" dirty="0">
              <a:solidFill>
                <a:srgbClr val="00B050"/>
              </a:solidFill>
              <a:latin typeface="Impact" panose="020B0806030902050204" pitchFamily="34" charset="0"/>
              <a:cs typeface="Andalus" panose="02020603050405020304" pitchFamily="18" charset="-78"/>
            </a:endParaRPr>
          </a:p>
        </p:txBody>
      </p:sp>
      <p:sp>
        <p:nvSpPr>
          <p:cNvPr id="12" name="Marcador de texto 35">
            <a:extLst>
              <a:ext uri="{FF2B5EF4-FFF2-40B4-BE49-F238E27FC236}">
                <a16:creationId xmlns:a16="http://schemas.microsoft.com/office/drawing/2014/main" id="{88146111-7972-4EA8-88EF-129C85D8830D}"/>
              </a:ext>
            </a:extLst>
          </p:cNvPr>
          <p:cNvSpPr txBox="1">
            <a:spLocks/>
          </p:cNvSpPr>
          <p:nvPr/>
        </p:nvSpPr>
        <p:spPr>
          <a:xfrm>
            <a:off x="1598031" y="2702698"/>
            <a:ext cx="9472423"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Les usages d’alcool,  de tabac/nicotine et de cannabis illégal chez les 15 ans depuis 2006</a:t>
            </a:r>
          </a:p>
        </p:txBody>
      </p:sp>
      <p:sp>
        <p:nvSpPr>
          <p:cNvPr id="13" name="Marcador de texto 35">
            <a:extLst>
              <a:ext uri="{FF2B5EF4-FFF2-40B4-BE49-F238E27FC236}">
                <a16:creationId xmlns:a16="http://schemas.microsoft.com/office/drawing/2014/main" id="{D1C13705-173D-4858-A13D-23848CD7B43E}"/>
              </a:ext>
            </a:extLst>
          </p:cNvPr>
          <p:cNvSpPr txBox="1">
            <a:spLocks/>
          </p:cNvSpPr>
          <p:nvPr/>
        </p:nvSpPr>
        <p:spPr>
          <a:xfrm>
            <a:off x="1598034" y="1747069"/>
            <a:ext cx="7737516"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Présentation de l’enquête HBSC 2022</a:t>
            </a:r>
          </a:p>
        </p:txBody>
      </p:sp>
      <p:sp>
        <p:nvSpPr>
          <p:cNvPr id="2" name="Titre 1">
            <a:extLst>
              <a:ext uri="{FF2B5EF4-FFF2-40B4-BE49-F238E27FC236}">
                <a16:creationId xmlns:a16="http://schemas.microsoft.com/office/drawing/2014/main" id="{FD9CA8F2-8D9E-9D2E-41FF-BB71A7D0DAA9}"/>
              </a:ext>
            </a:extLst>
          </p:cNvPr>
          <p:cNvSpPr txBox="1">
            <a:spLocks/>
          </p:cNvSpPr>
          <p:nvPr/>
        </p:nvSpPr>
        <p:spPr>
          <a:xfrm>
            <a:off x="1001089" y="3537716"/>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altLang="fr-FR" sz="4800" dirty="0">
                <a:solidFill>
                  <a:srgbClr val="F3BD48"/>
                </a:solidFill>
                <a:latin typeface="Impact" panose="020B0806030902050204" pitchFamily="34" charset="0"/>
                <a:cs typeface="Andalus" panose="02020603050405020304" pitchFamily="18" charset="-78"/>
              </a:rPr>
              <a:t>3</a:t>
            </a:r>
          </a:p>
        </p:txBody>
      </p:sp>
      <p:sp>
        <p:nvSpPr>
          <p:cNvPr id="3" name="Marcador de texto 35">
            <a:extLst>
              <a:ext uri="{FF2B5EF4-FFF2-40B4-BE49-F238E27FC236}">
                <a16:creationId xmlns:a16="http://schemas.microsoft.com/office/drawing/2014/main" id="{AA53B403-73F2-B4CC-9208-64B37B3D6CD2}"/>
              </a:ext>
            </a:extLst>
          </p:cNvPr>
          <p:cNvSpPr txBox="1">
            <a:spLocks/>
          </p:cNvSpPr>
          <p:nvPr/>
        </p:nvSpPr>
        <p:spPr>
          <a:xfrm>
            <a:off x="1606936" y="3650190"/>
            <a:ext cx="7737517"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Les non </a:t>
            </a:r>
            <a:r>
              <a:rPr lang="es-ES" dirty="0" err="1"/>
              <a:t>consommateurs</a:t>
            </a:r>
            <a:endParaRPr lang="es-ES" dirty="0"/>
          </a:p>
        </p:txBody>
      </p:sp>
      <p:sp>
        <p:nvSpPr>
          <p:cNvPr id="6" name="Titre 1">
            <a:extLst>
              <a:ext uri="{FF2B5EF4-FFF2-40B4-BE49-F238E27FC236}">
                <a16:creationId xmlns:a16="http://schemas.microsoft.com/office/drawing/2014/main" id="{41923C56-4F10-AAD3-3641-3E18769634F5}"/>
              </a:ext>
            </a:extLst>
          </p:cNvPr>
          <p:cNvSpPr txBox="1">
            <a:spLocks/>
          </p:cNvSpPr>
          <p:nvPr/>
        </p:nvSpPr>
        <p:spPr>
          <a:xfrm>
            <a:off x="1001089" y="4473657"/>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altLang="fr-FR" sz="4800" dirty="0">
                <a:solidFill>
                  <a:srgbClr val="F3BD48"/>
                </a:solidFill>
                <a:latin typeface="Impact" panose="020B0806030902050204" pitchFamily="34" charset="0"/>
                <a:cs typeface="Andalus" panose="02020603050405020304" pitchFamily="18" charset="-78"/>
              </a:rPr>
              <a:t>4</a:t>
            </a:r>
          </a:p>
        </p:txBody>
      </p:sp>
      <p:sp>
        <p:nvSpPr>
          <p:cNvPr id="7" name="Marcador de texto 35">
            <a:extLst>
              <a:ext uri="{FF2B5EF4-FFF2-40B4-BE49-F238E27FC236}">
                <a16:creationId xmlns:a16="http://schemas.microsoft.com/office/drawing/2014/main" id="{A5738576-37EE-F66D-2C2F-2A3A86781C42}"/>
              </a:ext>
            </a:extLst>
          </p:cNvPr>
          <p:cNvSpPr txBox="1">
            <a:spLocks/>
          </p:cNvSpPr>
          <p:nvPr/>
        </p:nvSpPr>
        <p:spPr>
          <a:xfrm>
            <a:off x="1606936" y="4586131"/>
            <a:ext cx="7737517"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Conclusions</a:t>
            </a:r>
            <a:endParaRPr lang="es-ES" dirty="0"/>
          </a:p>
        </p:txBody>
      </p:sp>
    </p:spTree>
    <p:extLst>
      <p:ext uri="{BB962C8B-B14F-4D97-AF65-F5344CB8AC3E}">
        <p14:creationId xmlns:p14="http://schemas.microsoft.com/office/powerpoint/2010/main" val="399022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CEB35B3-3C46-49B1-BD4D-C85C691CC004}"/>
              </a:ext>
            </a:extLst>
          </p:cNvPr>
          <p:cNvSpPr>
            <a:spLocks noGrp="1"/>
          </p:cNvSpPr>
          <p:nvPr>
            <p:ph type="ctrTitle"/>
          </p:nvPr>
        </p:nvSpPr>
        <p:spPr>
          <a:xfrm>
            <a:off x="838200" y="1523985"/>
            <a:ext cx="3687041" cy="2368317"/>
          </a:xfrm>
        </p:spPr>
        <p:txBody>
          <a:bodyPr vert="horz" lIns="91440" tIns="45720" rIns="91440" bIns="45720" rtlCol="0" anchor="t">
            <a:normAutofit/>
          </a:bodyPr>
          <a:lstStyle/>
          <a:p>
            <a:r>
              <a:rPr lang="en-US" kern="1200" dirty="0">
                <a:solidFill>
                  <a:schemeClr val="tx1"/>
                </a:solidFill>
                <a:latin typeface="+mj-lt"/>
                <a:ea typeface="+mj-ea"/>
                <a:cs typeface="+mj-cs"/>
              </a:rPr>
              <a:t>Etude HBSC 2022:  </a:t>
            </a:r>
            <a:r>
              <a:rPr lang="en-US" kern="1200" dirty="0" err="1">
                <a:solidFill>
                  <a:schemeClr val="tx1"/>
                </a:solidFill>
                <a:latin typeface="+mj-lt"/>
                <a:ea typeface="+mj-ea"/>
                <a:cs typeface="+mj-cs"/>
              </a:rPr>
              <a:t>méthodologie</a:t>
            </a:r>
            <a:endParaRPr lang="en-US" kern="1200" dirty="0">
              <a:solidFill>
                <a:schemeClr val="tx1"/>
              </a:solidFill>
              <a:latin typeface="+mj-lt"/>
              <a:ea typeface="+mj-ea"/>
              <a:cs typeface="+mj-cs"/>
            </a:endParaRPr>
          </a:p>
        </p:txBody>
      </p:sp>
      <p:pic>
        <p:nvPicPr>
          <p:cNvPr id="5" name="Image 4">
            <a:extLst>
              <a:ext uri="{FF2B5EF4-FFF2-40B4-BE49-F238E27FC236}">
                <a16:creationId xmlns:a16="http://schemas.microsoft.com/office/drawing/2014/main" id="{CB75586F-41C3-2995-AB0C-95AB276BC564}"/>
              </a:ext>
            </a:extLst>
          </p:cNvPr>
          <p:cNvPicPr>
            <a:picLocks noChangeAspect="1"/>
          </p:cNvPicPr>
          <p:nvPr/>
        </p:nvPicPr>
        <p:blipFill>
          <a:blip r:embed="rId2"/>
          <a:stretch>
            <a:fillRect/>
          </a:stretch>
        </p:blipFill>
        <p:spPr>
          <a:xfrm>
            <a:off x="876300" y="4149856"/>
            <a:ext cx="3648941" cy="1561044"/>
          </a:xfrm>
          <a:prstGeom prst="rect">
            <a:avLst/>
          </a:prstGeom>
        </p:spPr>
      </p:pic>
      <p:sp>
        <p:nvSpPr>
          <p:cNvPr id="2" name="Rectangle 2">
            <a:extLst>
              <a:ext uri="{FF2B5EF4-FFF2-40B4-BE49-F238E27FC236}">
                <a16:creationId xmlns:a16="http://schemas.microsoft.com/office/drawing/2014/main" id="{8E2A44D8-F6BC-6903-CD76-937678ADA40B}"/>
              </a:ext>
            </a:extLst>
          </p:cNvPr>
          <p:cNvSpPr txBox="1">
            <a:spLocks noChangeArrowheads="1"/>
          </p:cNvSpPr>
          <p:nvPr/>
        </p:nvSpPr>
        <p:spPr>
          <a:xfrm>
            <a:off x="5178403" y="1907596"/>
            <a:ext cx="6329417" cy="4945857"/>
          </a:xfrm>
          <a:prstGeom prst="rect">
            <a:avLst/>
          </a:prstGeom>
        </p:spPr>
        <p:txBody>
          <a:bodyPr vert="horz" lIns="91440" tIns="45720" rIns="91440" bIns="45720" rtlCol="0">
            <a:normAutofit/>
          </a:bodyPr>
          <a:lstStyle>
            <a:lvl1pPr algn="l" defTabSz="457198" rtl="0" eaLnBrk="1" latinLnBrk="0" hangingPunct="1">
              <a:spcBef>
                <a:spcPct val="0"/>
              </a:spcBef>
              <a:buNone/>
              <a:defRPr sz="2800" b="0" kern="1200" cap="all">
                <a:solidFill>
                  <a:schemeClr val="tx1">
                    <a:lumMod val="75000"/>
                    <a:lumOff val="25000"/>
                  </a:schemeClr>
                </a:solidFill>
                <a:latin typeface="Trebuchet MS" panose="020B0603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r>
              <a:rPr lang="en-US" altLang="fr-FR" sz="1700" cap="none" dirty="0">
                <a:solidFill>
                  <a:schemeClr val="tx1"/>
                </a:solidFill>
                <a:latin typeface="+mn-lt"/>
                <a:ea typeface="+mn-ea"/>
                <a:cs typeface="+mn-cs"/>
              </a:rPr>
              <a:t>De mars à </a:t>
            </a:r>
            <a:r>
              <a:rPr lang="en-US" altLang="fr-FR" sz="1700" cap="none" dirty="0" err="1">
                <a:solidFill>
                  <a:schemeClr val="tx1"/>
                </a:solidFill>
                <a:latin typeface="+mn-lt"/>
                <a:ea typeface="+mn-ea"/>
                <a:cs typeface="+mn-cs"/>
              </a:rPr>
              <a:t>juin</a:t>
            </a:r>
            <a:r>
              <a:rPr lang="en-US" altLang="fr-FR" sz="1700" cap="none" dirty="0">
                <a:solidFill>
                  <a:schemeClr val="tx1"/>
                </a:solidFill>
                <a:latin typeface="+mn-lt"/>
                <a:ea typeface="+mn-ea"/>
                <a:cs typeface="+mn-cs"/>
              </a:rPr>
              <a:t> </a:t>
            </a:r>
            <a:r>
              <a:rPr lang="en-US" altLang="fr-FR" sz="1700" b="1" cap="none" dirty="0">
                <a:solidFill>
                  <a:schemeClr val="tx1"/>
                </a:solidFill>
                <a:latin typeface="+mn-lt"/>
                <a:ea typeface="+mn-ea"/>
                <a:cs typeface="+mn-cs"/>
              </a:rPr>
              <a:t>2022</a:t>
            </a:r>
            <a:r>
              <a:rPr lang="en-US" altLang="fr-FR" sz="1700" cap="none" dirty="0">
                <a:solidFill>
                  <a:schemeClr val="tx1"/>
                </a:solidFill>
                <a:latin typeface="+mn-lt"/>
                <a:ea typeface="+mn-ea"/>
                <a:cs typeface="+mn-cs"/>
              </a:rPr>
              <a:t> 10</a:t>
            </a:r>
            <a:r>
              <a:rPr kumimoji="0" lang="en-US" altLang="fr-FR" sz="1700" b="0" i="0" u="none" strike="noStrike" cap="none" spc="0" normalizeH="0" baseline="30000" noProof="0" dirty="0">
                <a:ln>
                  <a:noFill/>
                </a:ln>
                <a:solidFill>
                  <a:schemeClr val="tx1"/>
                </a:solidFill>
                <a:effectLst/>
                <a:uLnTx/>
                <a:uFillTx/>
                <a:latin typeface="+mn-lt"/>
                <a:ea typeface="+mn-ea"/>
                <a:cs typeface="+mn-cs"/>
              </a:rPr>
              <a:t>e</a:t>
            </a:r>
            <a:r>
              <a:rPr kumimoji="0" lang="en-US" altLang="fr-FR" sz="1700" b="0" i="0" u="none" strike="noStrike" cap="none" spc="0" normalizeH="0" baseline="0" noProof="0" dirty="0">
                <a:ln>
                  <a:noFill/>
                </a:ln>
                <a:solidFill>
                  <a:schemeClr val="tx1"/>
                </a:solidFill>
                <a:effectLst/>
                <a:uLnTx/>
                <a:uFillTx/>
                <a:latin typeface="+mn-lt"/>
                <a:ea typeface="+mn-ea"/>
                <a:cs typeface="+mn-cs"/>
              </a:rPr>
              <a:t> volet de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l’étude</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internationale</a:t>
            </a:r>
            <a:br>
              <a:rPr kumimoji="0" lang="en-US" altLang="fr-FR" sz="1700" b="0" i="0" u="none" strike="noStrike" cap="none" spc="0" normalizeH="0" baseline="0" noProof="0" dirty="0">
                <a:ln>
                  <a:noFill/>
                </a:ln>
                <a:solidFill>
                  <a:schemeClr val="tx1"/>
                </a:solidFill>
                <a:effectLst/>
                <a:uLnTx/>
                <a:uFillTx/>
                <a:latin typeface="+mn-lt"/>
                <a:ea typeface="+mn-ea"/>
                <a:cs typeface="+mn-cs"/>
              </a:rPr>
            </a:b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lang="en-US" altLang="fr-FR" sz="1700" i="1" cap="none" dirty="0">
                <a:solidFill>
                  <a:schemeClr val="tx1"/>
                </a:solidFill>
                <a:latin typeface="+mn-lt"/>
                <a:ea typeface="+mn-ea"/>
                <a:cs typeface="+mn-cs"/>
              </a:rPr>
              <a:t>H</a:t>
            </a:r>
            <a:r>
              <a:rPr kumimoji="0" lang="en-US" altLang="fr-FR" sz="1700" b="0" i="1" u="none" strike="noStrike" cap="none" spc="0" normalizeH="0" baseline="0" noProof="0" dirty="0" err="1">
                <a:ln>
                  <a:noFill/>
                </a:ln>
                <a:solidFill>
                  <a:schemeClr val="tx1"/>
                </a:solidFill>
                <a:effectLst/>
                <a:uLnTx/>
                <a:uFillTx/>
                <a:latin typeface="+mn-lt"/>
                <a:ea typeface="+mn-ea"/>
                <a:cs typeface="+mn-cs"/>
              </a:rPr>
              <a:t>ealth</a:t>
            </a:r>
            <a:r>
              <a:rPr kumimoji="0" lang="en-US" altLang="fr-FR" sz="1700" b="0" i="1" u="none" strike="noStrike" cap="none" spc="0" normalizeH="0" baseline="0" noProof="0" dirty="0">
                <a:ln>
                  <a:noFill/>
                </a:ln>
                <a:solidFill>
                  <a:schemeClr val="tx1"/>
                </a:solidFill>
                <a:effectLst/>
                <a:uLnTx/>
                <a:uFillTx/>
                <a:latin typeface="+mn-lt"/>
                <a:ea typeface="+mn-ea"/>
                <a:cs typeface="+mn-cs"/>
              </a:rPr>
              <a:t> </a:t>
            </a:r>
            <a:r>
              <a:rPr kumimoji="0" lang="en-US" altLang="fr-FR" sz="1700" b="0" i="1" u="none" strike="noStrike" cap="none" spc="0" normalizeH="0" baseline="0" noProof="0" dirty="0" err="1">
                <a:ln>
                  <a:noFill/>
                </a:ln>
                <a:solidFill>
                  <a:schemeClr val="tx1"/>
                </a:solidFill>
                <a:effectLst/>
                <a:uLnTx/>
                <a:uFillTx/>
                <a:latin typeface="+mn-lt"/>
                <a:ea typeface="+mn-ea"/>
                <a:cs typeface="+mn-cs"/>
              </a:rPr>
              <a:t>Behaviour</a:t>
            </a:r>
            <a:r>
              <a:rPr kumimoji="0" lang="en-US" altLang="fr-FR" sz="1700" b="0" i="1" u="none" strike="noStrike" cap="none" spc="0" normalizeH="0" baseline="0" noProof="0" dirty="0">
                <a:ln>
                  <a:noFill/>
                </a:ln>
                <a:solidFill>
                  <a:schemeClr val="tx1"/>
                </a:solidFill>
                <a:effectLst/>
                <a:uLnTx/>
                <a:uFillTx/>
                <a:latin typeface="+mn-lt"/>
                <a:ea typeface="+mn-ea"/>
                <a:cs typeface="+mn-cs"/>
              </a:rPr>
              <a:t> in School-aged Children (HBSC) </a:t>
            </a:r>
            <a:r>
              <a:rPr kumimoji="0" lang="en-US" altLang="fr-FR" sz="1700" b="0" u="none" strike="noStrike" cap="none" spc="0" normalizeH="0" baseline="0" noProof="0" dirty="0" err="1">
                <a:ln>
                  <a:noFill/>
                </a:ln>
                <a:solidFill>
                  <a:schemeClr val="tx1"/>
                </a:solidFill>
                <a:effectLst/>
                <a:uLnTx/>
                <a:uFillTx/>
                <a:latin typeface="+mn-lt"/>
                <a:ea typeface="+mn-ea"/>
                <a:cs typeface="+mn-cs"/>
              </a:rPr>
              <a:t>en</a:t>
            </a:r>
            <a:r>
              <a:rPr kumimoji="0" lang="en-US" altLang="fr-FR" sz="1700" b="0" u="none" strike="noStrike" cap="none" spc="0" normalizeH="0" baseline="0" noProof="0" dirty="0">
                <a:ln>
                  <a:noFill/>
                </a:ln>
                <a:solidFill>
                  <a:schemeClr val="tx1"/>
                </a:solidFill>
                <a:effectLst/>
                <a:uLnTx/>
                <a:uFillTx/>
                <a:latin typeface="+mn-lt"/>
                <a:ea typeface="+mn-ea"/>
                <a:cs typeface="+mn-cs"/>
              </a:rPr>
              <a:t> Suisse</a:t>
            </a: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altLang="fr-FR" sz="1700" b="0" i="0" u="none" strike="noStrike" cap="none" spc="0" normalizeH="0" baseline="0" noProof="0" dirty="0">
              <a:ln>
                <a:noFill/>
              </a:ln>
              <a:solidFill>
                <a:schemeClr val="tx1"/>
              </a:solidFill>
              <a:effectLst/>
              <a:uLnTx/>
              <a:uFillTx/>
              <a:latin typeface="+mn-lt"/>
              <a:ea typeface="+mn-ea"/>
              <a:cs typeface="+mn-cs"/>
            </a:endParaRPr>
          </a:p>
          <a:p>
            <a:pPr marL="285750" lvl="0" indent="-228600" defTabSz="914400">
              <a:lnSpc>
                <a:spcPct val="90000"/>
              </a:lnSpc>
              <a:spcAft>
                <a:spcPts val="600"/>
              </a:spcAft>
              <a:buFont typeface="Arial" panose="020B0604020202020204" pitchFamily="34" charset="0"/>
              <a:buChar char="•"/>
              <a:defRPr/>
            </a:pPr>
            <a:r>
              <a:rPr lang="en-US" altLang="fr-FR" sz="1700" cap="none" dirty="0">
                <a:solidFill>
                  <a:schemeClr val="tx1"/>
                </a:solidFill>
                <a:latin typeface="+mn-lt"/>
                <a:ea typeface="+mn-ea"/>
                <a:cs typeface="+mn-cs"/>
              </a:rPr>
              <a:t>Étude </a:t>
            </a:r>
            <a:r>
              <a:rPr lang="en-US" altLang="fr-FR" sz="1700" cap="none" dirty="0" err="1">
                <a:solidFill>
                  <a:schemeClr val="tx1"/>
                </a:solidFill>
                <a:latin typeface="+mn-lt"/>
                <a:ea typeface="+mn-ea"/>
                <a:cs typeface="+mn-cs"/>
              </a:rPr>
              <a:t>internationale</a:t>
            </a:r>
            <a:r>
              <a:rPr lang="en-US" altLang="fr-FR" sz="1700" cap="none" dirty="0">
                <a:solidFill>
                  <a:schemeClr val="tx1"/>
                </a:solidFill>
                <a:latin typeface="+mn-lt"/>
                <a:ea typeface="+mn-ea"/>
                <a:cs typeface="+mn-cs"/>
              </a:rPr>
              <a:t> </a:t>
            </a:r>
            <a:r>
              <a:rPr lang="en-US" altLang="fr-FR" sz="1700" cap="none" dirty="0" err="1">
                <a:solidFill>
                  <a:schemeClr val="tx1"/>
                </a:solidFill>
                <a:latin typeface="+mn-lt"/>
                <a:ea typeface="+mn-ea"/>
                <a:cs typeface="+mn-cs"/>
              </a:rPr>
              <a:t>multithèmes</a:t>
            </a:r>
            <a:r>
              <a:rPr lang="en-US" altLang="fr-FR" sz="1700" cap="none" dirty="0">
                <a:solidFill>
                  <a:schemeClr val="tx1"/>
                </a:solidFill>
                <a:latin typeface="+mn-lt"/>
                <a:ea typeface="+mn-ea"/>
                <a:cs typeface="+mn-cs"/>
              </a:rPr>
              <a:t> </a:t>
            </a:r>
            <a:r>
              <a:rPr kumimoji="0" lang="en-US" altLang="fr-FR" sz="1700" b="0" i="0" u="none" strike="noStrike" cap="none" spc="0" normalizeH="0" baseline="0" noProof="0" dirty="0">
                <a:ln>
                  <a:noFill/>
                </a:ln>
                <a:solidFill>
                  <a:schemeClr val="tx1"/>
                </a:solidFill>
                <a:effectLst/>
                <a:uLnTx/>
                <a:uFillTx/>
                <a:latin typeface="+mn-lt"/>
                <a:ea typeface="+mn-ea"/>
                <a:cs typeface="+mn-cs"/>
              </a:rPr>
              <a:t>dans plus de 50 pays sous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l’égide</a:t>
            </a:r>
            <a:r>
              <a:rPr kumimoji="0" lang="en-US" altLang="fr-FR" sz="1700" b="0" i="0" u="none" strike="noStrike" cap="none" spc="0" normalizeH="0" baseline="0" noProof="0" dirty="0">
                <a:ln>
                  <a:noFill/>
                </a:ln>
                <a:solidFill>
                  <a:schemeClr val="tx1"/>
                </a:solidFill>
                <a:effectLst/>
                <a:uLnTx/>
                <a:uFillTx/>
                <a:latin typeface="+mn-lt"/>
                <a:ea typeface="+mn-ea"/>
                <a:cs typeface="+mn-cs"/>
              </a:rPr>
              <a:t> de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l’Organisation</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mondiale</a:t>
            </a:r>
            <a:r>
              <a:rPr kumimoji="0" lang="en-US" altLang="fr-FR" sz="1700" b="0" i="0" u="none" strike="noStrike" cap="none" spc="0" normalizeH="0" baseline="0" noProof="0" dirty="0">
                <a:ln>
                  <a:noFill/>
                </a:ln>
                <a:solidFill>
                  <a:schemeClr val="tx1"/>
                </a:solidFill>
                <a:effectLst/>
                <a:uLnTx/>
                <a:uFillTx/>
                <a:latin typeface="+mn-lt"/>
                <a:ea typeface="+mn-ea"/>
                <a:cs typeface="+mn-cs"/>
              </a:rPr>
              <a:t> de la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santé</a:t>
            </a:r>
            <a:endParaRPr kumimoji="0" lang="en-US" altLang="fr-FR" sz="1700" b="0" i="0" u="none" strike="noStrike" cap="none" spc="0" normalizeH="0" baseline="0" noProof="0" dirty="0">
              <a:ln>
                <a:noFill/>
              </a:ln>
              <a:solidFill>
                <a:schemeClr val="tx1"/>
              </a:solidFill>
              <a:effectLst/>
              <a:uLnTx/>
              <a:uFillTx/>
              <a:latin typeface="+mn-lt"/>
              <a:ea typeface="+mn-ea"/>
              <a:cs typeface="+mn-cs"/>
            </a:endParaRPr>
          </a:p>
          <a:p>
            <a:pPr marL="285750" indent="-228600" defTabSz="914400">
              <a:lnSpc>
                <a:spcPct val="90000"/>
              </a:lnSpc>
              <a:spcAft>
                <a:spcPts val="600"/>
              </a:spcAft>
              <a:buFont typeface="Arial" panose="020B0604020202020204" pitchFamily="34" charset="0"/>
              <a:buChar char="•"/>
              <a:defRPr/>
            </a:pPr>
            <a:r>
              <a:rPr lang="en-US" altLang="fr-FR" sz="1700" cap="none" dirty="0">
                <a:solidFill>
                  <a:schemeClr val="tx1"/>
                </a:solidFill>
                <a:latin typeface="+mn-lt"/>
                <a:ea typeface="+mn-ea"/>
                <a:cs typeface="+mn-cs"/>
              </a:rPr>
              <a:t>Objectif: </a:t>
            </a:r>
            <a:r>
              <a:rPr lang="en-US" altLang="fr-FR" sz="1700" cap="none" dirty="0" err="1">
                <a:solidFill>
                  <a:schemeClr val="tx1"/>
                </a:solidFill>
                <a:latin typeface="+mn-lt"/>
                <a:ea typeface="+mn-ea"/>
                <a:cs typeface="+mn-cs"/>
              </a:rPr>
              <a:t>monitorage</a:t>
            </a:r>
            <a:r>
              <a:rPr lang="en-US" altLang="fr-FR" sz="1700" cap="none" dirty="0">
                <a:solidFill>
                  <a:schemeClr val="tx1"/>
                </a:solidFill>
                <a:latin typeface="+mn-lt"/>
                <a:ea typeface="+mn-ea"/>
                <a:cs typeface="+mn-cs"/>
              </a:rPr>
              <a:t> des </a:t>
            </a:r>
            <a:r>
              <a:rPr lang="en-US" altLang="fr-FR" sz="1700" cap="none" dirty="0" err="1">
                <a:solidFill>
                  <a:schemeClr val="tx1"/>
                </a:solidFill>
                <a:latin typeface="+mn-lt"/>
                <a:ea typeface="+mn-ea"/>
                <a:cs typeface="+mn-cs"/>
              </a:rPr>
              <a:t>comportements</a:t>
            </a:r>
            <a:r>
              <a:rPr lang="en-US" altLang="fr-FR" sz="1700" cap="none" dirty="0">
                <a:solidFill>
                  <a:schemeClr val="tx1"/>
                </a:solidFill>
                <a:latin typeface="+mn-lt"/>
                <a:ea typeface="+mn-ea"/>
                <a:cs typeface="+mn-cs"/>
              </a:rPr>
              <a:t> de </a:t>
            </a:r>
            <a:r>
              <a:rPr lang="en-US" altLang="fr-FR" sz="1700" cap="none" dirty="0" err="1">
                <a:solidFill>
                  <a:schemeClr val="tx1"/>
                </a:solidFill>
                <a:latin typeface="+mn-lt"/>
                <a:ea typeface="+mn-ea"/>
                <a:cs typeface="+mn-cs"/>
              </a:rPr>
              <a:t>santé</a:t>
            </a:r>
            <a:endParaRPr lang="en-US" altLang="fr-FR" sz="1700" cap="none" dirty="0">
              <a:solidFill>
                <a:schemeClr val="tx1"/>
              </a:solidFill>
              <a:latin typeface="+mn-lt"/>
              <a:ea typeface="+mn-ea"/>
              <a:cs typeface="+mn-cs"/>
            </a:endParaRPr>
          </a:p>
          <a:p>
            <a:pPr marL="285750" lvl="0" indent="-228600" defTabSz="914400">
              <a:lnSpc>
                <a:spcPct val="90000"/>
              </a:lnSpc>
              <a:spcAft>
                <a:spcPts val="600"/>
              </a:spcAft>
              <a:buFont typeface="Arial" panose="020B0604020202020204" pitchFamily="34" charset="0"/>
              <a:buChar char="•"/>
              <a:defRPr/>
            </a:pPr>
            <a:r>
              <a:rPr lang="en-US" altLang="fr-FR" sz="1700" cap="none" dirty="0" err="1">
                <a:solidFill>
                  <a:schemeClr val="tx1"/>
                </a:solidFill>
                <a:latin typeface="+mn-lt"/>
                <a:ea typeface="+mn-ea"/>
                <a:cs typeface="+mn-cs"/>
              </a:rPr>
              <a:t>Réalisée</a:t>
            </a:r>
            <a:r>
              <a:rPr lang="en-US" altLang="fr-FR" sz="1700" cap="none" dirty="0">
                <a:solidFill>
                  <a:schemeClr val="tx1"/>
                </a:solidFill>
                <a:latin typeface="+mn-lt"/>
                <a:ea typeface="+mn-ea"/>
                <a:cs typeface="+mn-cs"/>
              </a:rPr>
              <a:t> </a:t>
            </a:r>
            <a:r>
              <a:rPr lang="en-US" altLang="fr-FR" sz="1700" cap="none" dirty="0" err="1">
                <a:solidFill>
                  <a:schemeClr val="tx1"/>
                </a:solidFill>
                <a:latin typeface="+mn-lt"/>
                <a:ea typeface="+mn-ea"/>
                <a:cs typeface="+mn-cs"/>
              </a:rPr>
              <a:t>tous</a:t>
            </a:r>
            <a:r>
              <a:rPr lang="en-US" altLang="fr-FR" sz="1700" cap="none" dirty="0">
                <a:solidFill>
                  <a:schemeClr val="tx1"/>
                </a:solidFill>
                <a:latin typeface="+mn-lt"/>
                <a:ea typeface="+mn-ea"/>
                <a:cs typeface="+mn-cs"/>
              </a:rPr>
              <a:t> les quatre </a:t>
            </a:r>
            <a:r>
              <a:rPr lang="en-US" altLang="fr-FR" sz="1700" cap="none" dirty="0" err="1">
                <a:solidFill>
                  <a:schemeClr val="tx1"/>
                </a:solidFill>
                <a:latin typeface="+mn-lt"/>
                <a:ea typeface="+mn-ea"/>
                <a:cs typeface="+mn-cs"/>
              </a:rPr>
              <a:t>ans</a:t>
            </a:r>
            <a:endParaRPr lang="en-US" altLang="fr-FR" sz="1700" cap="none" dirty="0">
              <a:solidFill>
                <a:schemeClr val="tx1"/>
              </a:solidFill>
              <a:latin typeface="+mn-lt"/>
              <a:ea typeface="+mn-ea"/>
              <a:cs typeface="+mn-cs"/>
            </a:endParaRPr>
          </a:p>
          <a:p>
            <a:pPr marL="285750" lvl="0" indent="-228600" defTabSz="914400">
              <a:lnSpc>
                <a:spcPct val="90000"/>
              </a:lnSpc>
              <a:spcAft>
                <a:spcPts val="600"/>
              </a:spcAft>
              <a:buFont typeface="Arial" panose="020B0604020202020204" pitchFamily="34" charset="0"/>
              <a:buChar char="•"/>
              <a:defRPr/>
            </a:pPr>
            <a:r>
              <a:rPr lang="en-US" altLang="fr-FR" sz="1700" cap="none" dirty="0">
                <a:solidFill>
                  <a:schemeClr val="tx1"/>
                </a:solidFill>
                <a:latin typeface="+mn-lt"/>
                <a:ea typeface="+mn-ea"/>
                <a:cs typeface="+mn-cs"/>
              </a:rPr>
              <a:t>En Suisse: e</a:t>
            </a:r>
            <a:r>
              <a:rPr kumimoji="0" lang="en-US" altLang="fr-FR" sz="1700" b="0" i="0" u="none" strike="noStrike" cap="none" spc="0" normalizeH="0" baseline="0" noProof="0" dirty="0" err="1">
                <a:ln>
                  <a:noFill/>
                </a:ln>
                <a:solidFill>
                  <a:schemeClr val="tx1"/>
                </a:solidFill>
                <a:effectLst/>
                <a:uLnTx/>
                <a:uFillTx/>
                <a:latin typeface="+mn-lt"/>
                <a:ea typeface="+mn-ea"/>
                <a:cs typeface="+mn-cs"/>
              </a:rPr>
              <a:t>nquête</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nationale</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représentative</a:t>
            </a:r>
            <a:endParaRPr kumimoji="0" lang="en-US" altLang="fr-FR" sz="1700" b="0" i="0" u="none" strike="noStrike" cap="none" spc="0" normalizeH="0" baseline="0" noProof="0" dirty="0">
              <a:ln>
                <a:noFill/>
              </a:ln>
              <a:solidFill>
                <a:schemeClr val="tx1"/>
              </a:solidFill>
              <a:effectLst/>
              <a:uLnTx/>
              <a:uFillTx/>
              <a:latin typeface="+mn-lt"/>
              <a:ea typeface="+mn-ea"/>
              <a:cs typeface="+mn-cs"/>
            </a:endParaRPr>
          </a:p>
          <a:p>
            <a:pPr marL="285750" marR="0" lvl="0" indent="-228600" defTabSz="914400" fontAlgn="auto">
              <a:lnSpc>
                <a:spcPct val="90000"/>
              </a:lnSpc>
              <a:spcBef>
                <a:spcPct val="0"/>
              </a:spcBef>
              <a:spcAft>
                <a:spcPts val="600"/>
              </a:spcAft>
              <a:buClrTx/>
              <a:buSzTx/>
              <a:buFont typeface="Arial" panose="020B0604020202020204" pitchFamily="34" charset="0"/>
              <a:buChar char="•"/>
              <a:tabLst/>
              <a:defRPr/>
            </a:pPr>
            <a:r>
              <a:rPr kumimoji="0" lang="en-US" altLang="fr-FR" sz="1700" b="0" i="0" u="none" strike="noStrike" cap="none" spc="0" normalizeH="0" baseline="0" noProof="0" dirty="0">
                <a:ln>
                  <a:noFill/>
                </a:ln>
                <a:solidFill>
                  <a:schemeClr val="tx1"/>
                </a:solidFill>
                <a:effectLst/>
                <a:uLnTx/>
                <a:uFillTx/>
                <a:latin typeface="+mn-lt"/>
                <a:ea typeface="+mn-ea"/>
                <a:cs typeface="+mn-cs"/>
              </a:rPr>
              <a:t>Questionnaire anonyme,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rempli</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en</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classe</a:t>
            </a:r>
            <a:r>
              <a:rPr kumimoji="0" lang="en-US" altLang="fr-FR" sz="1700" b="0" i="0" u="none" strike="noStrike" cap="none" spc="0" normalizeH="0" baseline="0" noProof="0" dirty="0">
                <a:ln>
                  <a:noFill/>
                </a:ln>
                <a:solidFill>
                  <a:schemeClr val="tx1"/>
                </a:solidFill>
                <a:effectLst/>
                <a:uLnTx/>
                <a:uFillTx/>
                <a:latin typeface="+mn-lt"/>
                <a:ea typeface="+mn-ea"/>
                <a:cs typeface="+mn-cs"/>
              </a:rPr>
              <a:t> pendant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une</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heure</a:t>
            </a:r>
            <a:r>
              <a:rPr kumimoji="0" lang="en-US" altLang="fr-FR" sz="1700" b="0" i="0" u="none" strike="noStrike" cap="none" spc="0" normalizeH="0" baseline="0" noProof="0" dirty="0">
                <a:ln>
                  <a:noFill/>
                </a:ln>
                <a:solidFill>
                  <a:schemeClr val="tx1"/>
                </a:solidFill>
                <a:effectLst/>
                <a:uLnTx/>
                <a:uFillTx/>
                <a:latin typeface="+mn-lt"/>
                <a:ea typeface="+mn-ea"/>
                <a:cs typeface="+mn-cs"/>
              </a:rPr>
              <a:t> de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cours</a:t>
            </a:r>
            <a:r>
              <a:rPr kumimoji="0" lang="en-US" altLang="fr-FR" sz="1700" b="0" i="0" u="none" strike="noStrike" cap="none" spc="0" normalizeH="0" baseline="0" noProof="0" dirty="0">
                <a:ln>
                  <a:noFill/>
                </a:ln>
                <a:solidFill>
                  <a:schemeClr val="tx1"/>
                </a:solidFill>
                <a:effectLst/>
                <a:uLnTx/>
                <a:uFillTx/>
                <a:latin typeface="+mn-lt"/>
                <a:ea typeface="+mn-ea"/>
                <a:cs typeface="+mn-cs"/>
              </a:rPr>
              <a:t>, participation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volontaire</a:t>
            </a:r>
            <a:r>
              <a:rPr kumimoji="0" lang="en-US" altLang="fr-FR" sz="1700" b="0" i="0" u="none" strike="noStrike" cap="none" spc="0" normalizeH="0" baseline="0" noProof="0" dirty="0">
                <a:ln>
                  <a:noFill/>
                </a:ln>
                <a:solidFill>
                  <a:schemeClr val="tx1"/>
                </a:solidFill>
                <a:effectLst/>
                <a:uLnTx/>
                <a:uFillTx/>
                <a:latin typeface="+mn-lt"/>
                <a:ea typeface="+mn-ea"/>
                <a:cs typeface="+mn-cs"/>
              </a:rPr>
              <a:t> (avec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consentement</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passif</a:t>
            </a:r>
            <a:r>
              <a:rPr kumimoji="0" lang="en-US" altLang="fr-FR" sz="1700" b="0" i="0" u="none" strike="noStrike" cap="none" spc="0" normalizeH="0" baseline="0" noProof="0" dirty="0">
                <a:ln>
                  <a:noFill/>
                </a:ln>
                <a:solidFill>
                  <a:schemeClr val="tx1"/>
                </a:solidFill>
                <a:effectLst/>
                <a:uLnTx/>
                <a:uFillTx/>
                <a:latin typeface="+mn-lt"/>
                <a:ea typeface="+mn-ea"/>
                <a:cs typeface="+mn-cs"/>
              </a:rPr>
              <a:t> de parents)</a:t>
            </a:r>
          </a:p>
          <a:p>
            <a:pPr marL="285750" marR="0" lvl="0" indent="-228600" defTabSz="914400" fontAlgn="auto">
              <a:lnSpc>
                <a:spcPct val="90000"/>
              </a:lnSpc>
              <a:spcBef>
                <a:spcPct val="0"/>
              </a:spcBef>
              <a:spcAft>
                <a:spcPts val="600"/>
              </a:spcAft>
              <a:buClrTx/>
              <a:buSzTx/>
              <a:buFont typeface="Arial" panose="020B0604020202020204" pitchFamily="34" charset="0"/>
              <a:buChar char="•"/>
              <a:tabLst/>
              <a:defRPr/>
            </a:pPr>
            <a:r>
              <a:rPr kumimoji="0" lang="en-US" altLang="fr-FR" sz="1700" b="0" i="0" u="none" strike="noStrike" cap="none" spc="0" normalizeH="0" baseline="0" noProof="0" dirty="0">
                <a:ln>
                  <a:noFill/>
                </a:ln>
                <a:solidFill>
                  <a:schemeClr val="tx1"/>
                </a:solidFill>
                <a:effectLst/>
                <a:uLnTx/>
                <a:uFillTx/>
                <a:latin typeface="+mn-lt"/>
                <a:ea typeface="+mn-ea"/>
                <a:cs typeface="+mn-cs"/>
              </a:rPr>
              <a:t>74,2 % des 857 classes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sélectionnées</a:t>
            </a:r>
            <a:r>
              <a:rPr kumimoji="0" lang="en-US" altLang="fr-FR" sz="1700" b="0" i="0" u="none" strike="noStrike" cap="none" spc="0" normalizeH="0" baseline="0" noProof="0" dirty="0">
                <a:ln>
                  <a:noFill/>
                </a:ln>
                <a:solidFill>
                  <a:schemeClr val="tx1"/>
                </a:solidFill>
                <a:effectLst/>
                <a:uLnTx/>
                <a:uFillTx/>
                <a:latin typeface="+mn-lt"/>
                <a:ea typeface="+mn-ea"/>
                <a:cs typeface="+mn-cs"/>
              </a:rPr>
              <a:t> au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hasard</a:t>
            </a:r>
            <a:r>
              <a:rPr kumimoji="0" lang="en-US" altLang="fr-FR" sz="1700" b="0" i="0" u="none" strike="noStrike" cap="none" spc="0" normalizeH="0" baseline="0" noProof="0" dirty="0">
                <a:ln>
                  <a:noFill/>
                </a:ln>
                <a:solidFill>
                  <a:schemeClr val="tx1"/>
                </a:solidFill>
                <a:effectLst/>
                <a:uLnTx/>
                <a:uFillTx/>
                <a:latin typeface="+mn-lt"/>
                <a:ea typeface="+mn-ea"/>
                <a:cs typeface="+mn-cs"/>
              </a:rPr>
              <a:t> y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ont</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kumimoji="0" lang="en-US" altLang="fr-FR" sz="1700" b="0" i="0" u="none" strike="noStrike" cap="none" spc="0" normalizeH="0" baseline="0" noProof="0" dirty="0" err="1">
                <a:ln>
                  <a:noFill/>
                </a:ln>
                <a:solidFill>
                  <a:schemeClr val="tx1"/>
                </a:solidFill>
                <a:effectLst/>
                <a:uLnTx/>
                <a:uFillTx/>
                <a:latin typeface="+mn-lt"/>
                <a:ea typeface="+mn-ea"/>
                <a:cs typeface="+mn-cs"/>
              </a:rPr>
              <a:t>participé</a:t>
            </a:r>
            <a:endParaRPr kumimoji="0" lang="en-US" altLang="fr-FR" sz="1700" b="0" i="0" u="none" strike="noStrike" cap="none" spc="0" normalizeH="0" baseline="0" noProof="0" dirty="0">
              <a:ln>
                <a:noFill/>
              </a:ln>
              <a:solidFill>
                <a:schemeClr val="tx1"/>
              </a:solidFill>
              <a:effectLst/>
              <a:uLnTx/>
              <a:uFillTx/>
              <a:latin typeface="+mn-lt"/>
              <a:ea typeface="+mn-ea"/>
              <a:cs typeface="+mn-cs"/>
            </a:endParaRPr>
          </a:p>
          <a:p>
            <a:pPr marL="285750" lvl="0" indent="-228600" defTabSz="914400">
              <a:lnSpc>
                <a:spcPct val="90000"/>
              </a:lnSpc>
              <a:spcAft>
                <a:spcPts val="600"/>
              </a:spcAft>
              <a:buFont typeface="Arial" panose="020B0604020202020204" pitchFamily="34" charset="0"/>
              <a:buChar char="•"/>
              <a:defRPr/>
            </a:pPr>
            <a:r>
              <a:rPr kumimoji="0" lang="en-US" altLang="fr-FR" sz="1700" b="0" i="0" u="none" strike="noStrike" cap="none" spc="0" normalizeH="0" baseline="0" noProof="0" dirty="0" err="1">
                <a:ln>
                  <a:noFill/>
                </a:ln>
                <a:solidFill>
                  <a:schemeClr val="tx1"/>
                </a:solidFill>
                <a:effectLst/>
                <a:uLnTx/>
                <a:uFillTx/>
                <a:latin typeface="+mn-lt"/>
                <a:ea typeface="+mn-ea"/>
                <a:cs typeface="+mn-cs"/>
              </a:rPr>
              <a:t>Échantillon</a:t>
            </a:r>
            <a:r>
              <a:rPr kumimoji="0" lang="en-US" altLang="fr-FR" sz="1700" b="0" i="0" u="none" strike="noStrike" cap="none" spc="0" normalizeH="0" baseline="0" noProof="0" dirty="0">
                <a:ln>
                  <a:noFill/>
                </a:ln>
                <a:solidFill>
                  <a:schemeClr val="tx1"/>
                </a:solidFill>
                <a:effectLst/>
                <a:uLnTx/>
                <a:uFillTx/>
                <a:latin typeface="+mn-lt"/>
                <a:ea typeface="+mn-ea"/>
                <a:cs typeface="+mn-cs"/>
              </a:rPr>
              <a:t> </a:t>
            </a:r>
            <a:r>
              <a:rPr lang="en-US" altLang="fr-FR" sz="1700" cap="none" dirty="0">
                <a:solidFill>
                  <a:schemeClr val="tx1"/>
                </a:solidFill>
                <a:latin typeface="+mn-lt"/>
                <a:ea typeface="+mn-ea"/>
                <a:cs typeface="+mn-cs"/>
              </a:rPr>
              <a:t>national </a:t>
            </a:r>
            <a:r>
              <a:rPr lang="en-US" altLang="fr-FR" sz="1700" cap="none" dirty="0" err="1">
                <a:solidFill>
                  <a:schemeClr val="tx1"/>
                </a:solidFill>
                <a:latin typeface="+mn-lt"/>
                <a:ea typeface="+mn-ea"/>
                <a:cs typeface="+mn-cs"/>
              </a:rPr>
              <a:t>représentatif</a:t>
            </a:r>
            <a:r>
              <a:rPr lang="en-US" altLang="fr-FR" sz="1700" cap="none" dirty="0">
                <a:solidFill>
                  <a:schemeClr val="tx1"/>
                </a:solidFill>
                <a:latin typeface="+mn-lt"/>
                <a:ea typeface="+mn-ea"/>
                <a:cs typeface="+mn-cs"/>
              </a:rPr>
              <a:t> de 9’345 </a:t>
            </a:r>
            <a:r>
              <a:rPr lang="en-US" altLang="fr-FR" sz="1700" cap="none" dirty="0" err="1">
                <a:solidFill>
                  <a:schemeClr val="tx1"/>
                </a:solidFill>
                <a:latin typeface="+mn-lt"/>
                <a:ea typeface="+mn-ea"/>
                <a:cs typeface="+mn-cs"/>
              </a:rPr>
              <a:t>élèves</a:t>
            </a:r>
            <a:r>
              <a:rPr lang="en-US" altLang="fr-FR" sz="1700" cap="none" dirty="0">
                <a:solidFill>
                  <a:schemeClr val="tx1"/>
                </a:solidFill>
                <a:latin typeface="+mn-lt"/>
                <a:ea typeface="+mn-ea"/>
                <a:cs typeface="+mn-cs"/>
              </a:rPr>
              <a:t> de 11 à 15</a:t>
            </a:r>
            <a:endParaRPr kumimoji="0" lang="en-US" altLang="fr-FR" sz="1700" b="0" i="0" u="none" strike="noStrike" cap="none" spc="0" normalizeH="0" baseline="0" noProof="0" dirty="0">
              <a:ln>
                <a:noFill/>
              </a:ln>
              <a:solidFill>
                <a:schemeClr val="tx1"/>
              </a:solidFill>
              <a:effectLst/>
              <a:uLnTx/>
              <a:uFillTx/>
              <a:latin typeface="+mn-lt"/>
              <a:ea typeface="+mn-ea"/>
              <a:cs typeface="+mn-cs"/>
            </a:endParaRPr>
          </a:p>
          <a:p>
            <a:pPr marR="0" lvl="0" defTabSz="914400" fontAlgn="auto">
              <a:lnSpc>
                <a:spcPct val="90000"/>
              </a:lnSpc>
              <a:spcBef>
                <a:spcPct val="0"/>
              </a:spcBef>
              <a:spcAft>
                <a:spcPts val="600"/>
              </a:spcAft>
              <a:buClrTx/>
              <a:buSzTx/>
              <a:tabLst/>
              <a:defRPr/>
            </a:pPr>
            <a:endParaRPr kumimoji="0" lang="en-US" altLang="fr-FR" sz="1700" b="0" i="0" u="none" strike="noStrike" cap="none" spc="0" normalizeH="0" baseline="0" noProof="0" dirty="0">
              <a:ln>
                <a:noFill/>
              </a:ln>
              <a:solidFill>
                <a:schemeClr val="tx1"/>
              </a:solidFill>
              <a:effectLst/>
              <a:uLnTx/>
              <a:uFillTx/>
              <a:latin typeface="+mn-lt"/>
              <a:ea typeface="+mn-ea"/>
              <a:cs typeface="+mn-cs"/>
            </a:endParaRP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altLang="fr-FR" sz="1700" b="0" i="0" u="none" strike="noStrike" cap="none" spc="0" normalizeH="0" baseline="0" noProof="0" dirty="0">
              <a:ln>
                <a:noFill/>
              </a:ln>
              <a:solidFill>
                <a:schemeClr val="tx1"/>
              </a:solidFill>
              <a:effectLst/>
              <a:uLnTx/>
              <a:uFillTx/>
              <a:latin typeface="+mn-lt"/>
              <a:ea typeface="+mn-ea"/>
              <a:cs typeface="+mn-cs"/>
            </a:endParaRPr>
          </a:p>
          <a:p>
            <a:pPr marL="0" marR="0" lvl="0" indent="-228600" defTabSz="914400" fontAlgn="auto">
              <a:lnSpc>
                <a:spcPct val="90000"/>
              </a:lnSpc>
              <a:spcBef>
                <a:spcPct val="0"/>
              </a:spcBef>
              <a:spcAft>
                <a:spcPts val="600"/>
              </a:spcAft>
              <a:buClrTx/>
              <a:buSzTx/>
              <a:buFont typeface="Arial" panose="020B0604020202020204" pitchFamily="34" charset="0"/>
              <a:buChar char="•"/>
              <a:tabLst/>
              <a:defRPr/>
            </a:pPr>
            <a:endParaRPr kumimoji="0" lang="en-US" altLang="fr-FR" sz="1700" b="0" i="0" u="none" strike="noStrike" cap="none" spc="0" normalizeH="0" baseline="0" noProof="0" dirty="0">
              <a:ln>
                <a:noFill/>
              </a:ln>
              <a:solidFill>
                <a:schemeClr val="tx1"/>
              </a:solidFill>
              <a:effectLst/>
              <a:uLnTx/>
              <a:uFillTx/>
              <a:latin typeface="+mn-lt"/>
              <a:ea typeface="+mn-ea"/>
              <a:cs typeface="+mn-cs"/>
            </a:endParaRPr>
          </a:p>
        </p:txBody>
      </p:sp>
      <p:grpSp>
        <p:nvGrpSpPr>
          <p:cNvPr id="10" name="Group 9">
            <a:extLst>
              <a:ext uri="{FF2B5EF4-FFF2-40B4-BE49-F238E27FC236}">
                <a16:creationId xmlns:a16="http://schemas.microsoft.com/office/drawing/2014/main" id="{7D2D829D-2830-5F07-E40B-C351944AB1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521FC5EF-435E-F74E-11C5-A935C7066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F3CE81-94AA-585B-379D-CB757AFCC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350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363912DE-AE66-463B-B3B4-A9699DD97342}"/>
              </a:ext>
            </a:extLst>
          </p:cNvPr>
          <p:cNvSpPr>
            <a:spLocks noGrp="1"/>
          </p:cNvSpPr>
          <p:nvPr>
            <p:ph type="ctrTitle"/>
          </p:nvPr>
        </p:nvSpPr>
        <p:spPr/>
        <p:txBody>
          <a:bodyPr/>
          <a:lstStyle/>
          <a:p>
            <a:r>
              <a:rPr lang="es-ES" dirty="0" err="1"/>
              <a:t>Sommaire</a:t>
            </a:r>
            <a:endParaRPr lang="es-ES" dirty="0"/>
          </a:p>
        </p:txBody>
      </p:sp>
      <p:sp>
        <p:nvSpPr>
          <p:cNvPr id="9" name="Titre 1">
            <a:extLst>
              <a:ext uri="{FF2B5EF4-FFF2-40B4-BE49-F238E27FC236}">
                <a16:creationId xmlns:a16="http://schemas.microsoft.com/office/drawing/2014/main" id="{B211A5BA-670F-41F8-B71A-0EB4300D134A}"/>
              </a:ext>
            </a:extLst>
          </p:cNvPr>
          <p:cNvSpPr txBox="1">
            <a:spLocks/>
          </p:cNvSpPr>
          <p:nvPr/>
        </p:nvSpPr>
        <p:spPr>
          <a:xfrm>
            <a:off x="982760" y="2582105"/>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00B189"/>
                </a:solidFill>
                <a:latin typeface="Impact" panose="020B0806030902050204" pitchFamily="34" charset="0"/>
                <a:cs typeface="Times New Roman" panose="02020603050405020304" pitchFamily="18" charset="0"/>
              </a:rPr>
              <a:t>2</a:t>
            </a:r>
            <a:endParaRPr lang="fr-FR" altLang="fr-FR" sz="4800" dirty="0">
              <a:solidFill>
                <a:srgbClr val="00B189"/>
              </a:solidFill>
              <a:latin typeface="Impact" panose="020B0806030902050204" pitchFamily="34" charset="0"/>
              <a:cs typeface="Andalus" panose="02020603050405020304" pitchFamily="18" charset="-78"/>
            </a:endParaRPr>
          </a:p>
        </p:txBody>
      </p:sp>
      <p:sp>
        <p:nvSpPr>
          <p:cNvPr id="11" name="Titre 1">
            <a:extLst>
              <a:ext uri="{FF2B5EF4-FFF2-40B4-BE49-F238E27FC236}">
                <a16:creationId xmlns:a16="http://schemas.microsoft.com/office/drawing/2014/main" id="{AADC756B-D8C2-4B72-BED8-37947A14EBA6}"/>
              </a:ext>
            </a:extLst>
          </p:cNvPr>
          <p:cNvSpPr txBox="1">
            <a:spLocks/>
          </p:cNvSpPr>
          <p:nvPr/>
        </p:nvSpPr>
        <p:spPr>
          <a:xfrm>
            <a:off x="1001089" y="1612582"/>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800" dirty="0">
                <a:solidFill>
                  <a:srgbClr val="F3BD48"/>
                </a:solidFill>
                <a:latin typeface="Impact" panose="020B0806030902050204" pitchFamily="34" charset="0"/>
                <a:cs typeface="Times New Roman" panose="02020603050405020304" pitchFamily="18" charset="0"/>
              </a:rPr>
              <a:t>1</a:t>
            </a:r>
            <a:endParaRPr lang="fr-FR" altLang="fr-FR" sz="4800" dirty="0">
              <a:solidFill>
                <a:srgbClr val="F3BD48"/>
              </a:solidFill>
              <a:latin typeface="Impact" panose="020B0806030902050204" pitchFamily="34" charset="0"/>
              <a:cs typeface="Andalus" panose="02020603050405020304" pitchFamily="18" charset="-78"/>
            </a:endParaRPr>
          </a:p>
        </p:txBody>
      </p:sp>
      <p:sp>
        <p:nvSpPr>
          <p:cNvPr id="12" name="Marcador de texto 35">
            <a:extLst>
              <a:ext uri="{FF2B5EF4-FFF2-40B4-BE49-F238E27FC236}">
                <a16:creationId xmlns:a16="http://schemas.microsoft.com/office/drawing/2014/main" id="{88146111-7972-4EA8-88EF-129C85D8830D}"/>
              </a:ext>
            </a:extLst>
          </p:cNvPr>
          <p:cNvSpPr txBox="1">
            <a:spLocks/>
          </p:cNvSpPr>
          <p:nvPr/>
        </p:nvSpPr>
        <p:spPr>
          <a:xfrm>
            <a:off x="1598031" y="2702698"/>
            <a:ext cx="9436913"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Les usages d’alcool,  de tabac/nicotine et de cannabis illégal chez les 15 ans depuis 2006</a:t>
            </a:r>
          </a:p>
        </p:txBody>
      </p:sp>
      <p:sp>
        <p:nvSpPr>
          <p:cNvPr id="13" name="Marcador de texto 35">
            <a:extLst>
              <a:ext uri="{FF2B5EF4-FFF2-40B4-BE49-F238E27FC236}">
                <a16:creationId xmlns:a16="http://schemas.microsoft.com/office/drawing/2014/main" id="{D1C13705-173D-4858-A13D-23848CD7B43E}"/>
              </a:ext>
            </a:extLst>
          </p:cNvPr>
          <p:cNvSpPr txBox="1">
            <a:spLocks/>
          </p:cNvSpPr>
          <p:nvPr/>
        </p:nvSpPr>
        <p:spPr>
          <a:xfrm>
            <a:off x="1598034" y="1747069"/>
            <a:ext cx="7737516"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Présentation de l’enquête HBSC 2022</a:t>
            </a:r>
          </a:p>
        </p:txBody>
      </p:sp>
      <p:sp>
        <p:nvSpPr>
          <p:cNvPr id="2" name="Titre 1">
            <a:extLst>
              <a:ext uri="{FF2B5EF4-FFF2-40B4-BE49-F238E27FC236}">
                <a16:creationId xmlns:a16="http://schemas.microsoft.com/office/drawing/2014/main" id="{FD9CA8F2-8D9E-9D2E-41FF-BB71A7D0DAA9}"/>
              </a:ext>
            </a:extLst>
          </p:cNvPr>
          <p:cNvSpPr txBox="1">
            <a:spLocks/>
          </p:cNvSpPr>
          <p:nvPr/>
        </p:nvSpPr>
        <p:spPr>
          <a:xfrm>
            <a:off x="1001089" y="3537716"/>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altLang="fr-FR" sz="4800" dirty="0">
                <a:solidFill>
                  <a:srgbClr val="F3BD48"/>
                </a:solidFill>
                <a:latin typeface="Impact" panose="020B0806030902050204" pitchFamily="34" charset="0"/>
                <a:cs typeface="Andalus" panose="02020603050405020304" pitchFamily="18" charset="-78"/>
              </a:rPr>
              <a:t>3</a:t>
            </a:r>
          </a:p>
        </p:txBody>
      </p:sp>
      <p:sp>
        <p:nvSpPr>
          <p:cNvPr id="3" name="Marcador de texto 35">
            <a:extLst>
              <a:ext uri="{FF2B5EF4-FFF2-40B4-BE49-F238E27FC236}">
                <a16:creationId xmlns:a16="http://schemas.microsoft.com/office/drawing/2014/main" id="{AA53B403-73F2-B4CC-9208-64B37B3D6CD2}"/>
              </a:ext>
            </a:extLst>
          </p:cNvPr>
          <p:cNvSpPr txBox="1">
            <a:spLocks/>
          </p:cNvSpPr>
          <p:nvPr/>
        </p:nvSpPr>
        <p:spPr>
          <a:xfrm>
            <a:off x="1606936" y="3650190"/>
            <a:ext cx="7737517"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Les non </a:t>
            </a:r>
            <a:r>
              <a:rPr lang="es-ES" dirty="0" err="1"/>
              <a:t>consommateurs</a:t>
            </a:r>
            <a:endParaRPr lang="es-ES" dirty="0"/>
          </a:p>
        </p:txBody>
      </p:sp>
      <p:sp>
        <p:nvSpPr>
          <p:cNvPr id="4" name="Titre 1">
            <a:extLst>
              <a:ext uri="{FF2B5EF4-FFF2-40B4-BE49-F238E27FC236}">
                <a16:creationId xmlns:a16="http://schemas.microsoft.com/office/drawing/2014/main" id="{3AA09404-953C-C0B9-B618-149974096E2A}"/>
              </a:ext>
            </a:extLst>
          </p:cNvPr>
          <p:cNvSpPr txBox="1">
            <a:spLocks/>
          </p:cNvSpPr>
          <p:nvPr/>
        </p:nvSpPr>
        <p:spPr>
          <a:xfrm>
            <a:off x="1001089" y="4473657"/>
            <a:ext cx="460471" cy="7497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altLang="fr-FR" sz="4800" dirty="0">
                <a:solidFill>
                  <a:srgbClr val="F3BD48"/>
                </a:solidFill>
                <a:latin typeface="Impact" panose="020B0806030902050204" pitchFamily="34" charset="0"/>
                <a:cs typeface="Andalus" panose="02020603050405020304" pitchFamily="18" charset="-78"/>
              </a:rPr>
              <a:t>4</a:t>
            </a:r>
          </a:p>
        </p:txBody>
      </p:sp>
      <p:sp>
        <p:nvSpPr>
          <p:cNvPr id="5" name="Marcador de texto 35">
            <a:extLst>
              <a:ext uri="{FF2B5EF4-FFF2-40B4-BE49-F238E27FC236}">
                <a16:creationId xmlns:a16="http://schemas.microsoft.com/office/drawing/2014/main" id="{BE214842-14AD-6CD2-0CB1-A4B596D1B024}"/>
              </a:ext>
            </a:extLst>
          </p:cNvPr>
          <p:cNvSpPr txBox="1">
            <a:spLocks/>
          </p:cNvSpPr>
          <p:nvPr/>
        </p:nvSpPr>
        <p:spPr>
          <a:xfrm>
            <a:off x="1606936" y="4586131"/>
            <a:ext cx="7737517" cy="6372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164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Conclusions</a:t>
            </a:r>
            <a:endParaRPr lang="es-ES" dirty="0"/>
          </a:p>
        </p:txBody>
      </p:sp>
    </p:spTree>
    <p:extLst>
      <p:ext uri="{BB962C8B-B14F-4D97-AF65-F5344CB8AC3E}">
        <p14:creationId xmlns:p14="http://schemas.microsoft.com/office/powerpoint/2010/main" val="118640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52898"/>
            <a:ext cx="9803942" cy="544284"/>
          </a:xfrm>
        </p:spPr>
        <p:txBody>
          <a:bodyPr/>
          <a:lstStyle/>
          <a:p>
            <a:r>
              <a:rPr lang="fr-FR" dirty="0" err="1"/>
              <a:t>Polyexpérimentation</a:t>
            </a:r>
            <a:r>
              <a:rPr lang="fr-FR" dirty="0"/>
              <a:t> chez les 15 ans (2022)</a:t>
            </a:r>
            <a:br>
              <a:rPr lang="fr-FR" dirty="0"/>
            </a:br>
            <a:r>
              <a:rPr lang="fr-FR" dirty="0"/>
              <a:t>(prévalences à vie)</a:t>
            </a:r>
            <a:endParaRPr lang="es-ES" dirty="0"/>
          </a:p>
        </p:txBody>
      </p:sp>
      <p:sp>
        <p:nvSpPr>
          <p:cNvPr id="7" name="Marcador de texto 32">
            <a:extLst>
              <a:ext uri="{FF2B5EF4-FFF2-40B4-BE49-F238E27FC236}">
                <a16:creationId xmlns:a16="http://schemas.microsoft.com/office/drawing/2014/main" id="{E51ECA91-6574-8DDD-E83A-039B13999822}"/>
              </a:ext>
            </a:extLst>
          </p:cNvPr>
          <p:cNvSpPr txBox="1">
            <a:spLocks/>
          </p:cNvSpPr>
          <p:nvPr/>
        </p:nvSpPr>
        <p:spPr>
          <a:xfrm>
            <a:off x="8264437" y="4454445"/>
            <a:ext cx="3734952" cy="20508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b="1" dirty="0"/>
              <a:t>Remarques:</a:t>
            </a:r>
            <a:r>
              <a:rPr lang="es-ES" sz="1200" dirty="0"/>
              <a:t> </a:t>
            </a:r>
            <a:br>
              <a:rPr lang="es-ES" sz="1200" dirty="0"/>
            </a:br>
            <a:r>
              <a:rPr lang="es-ES" sz="1200" dirty="0"/>
              <a:t>a </a:t>
            </a:r>
            <a:r>
              <a:rPr lang="es-ES" sz="1200" dirty="0" err="1"/>
              <a:t>Substances</a:t>
            </a:r>
            <a:r>
              <a:rPr lang="es-ES" sz="1200" dirty="0"/>
              <a:t> </a:t>
            </a:r>
            <a:r>
              <a:rPr lang="es-ES" sz="1200" dirty="0" err="1"/>
              <a:t>considérées</a:t>
            </a:r>
            <a:r>
              <a:rPr lang="fr-FR" sz="1200" dirty="0"/>
              <a:t>: alcool, produits du tabac/de la nicotine, médicaments (abus, seuls ou en mélange), cannabis illégal et autres substances illégales (ecstasy, amphétamines, LSD, champignons hallucinogènes, nouvelles substances synthétiques, cocaïne et héroïne)</a:t>
            </a:r>
          </a:p>
          <a:p>
            <a:r>
              <a:rPr lang="es-ES" sz="1200" dirty="0"/>
              <a:t>b </a:t>
            </a:r>
            <a:r>
              <a:rPr lang="es-ES" sz="1200" dirty="0" err="1"/>
              <a:t>Produits</a:t>
            </a:r>
            <a:r>
              <a:rPr lang="es-ES" sz="1200" dirty="0"/>
              <a:t> du cannabis </a:t>
            </a:r>
            <a:r>
              <a:rPr lang="es-ES" sz="1200" dirty="0" err="1"/>
              <a:t>contenant</a:t>
            </a:r>
            <a:r>
              <a:rPr lang="es-ES" sz="1200" dirty="0"/>
              <a:t> ≥1% de THC</a:t>
            </a:r>
          </a:p>
          <a:p>
            <a:r>
              <a:rPr lang="es-ES" sz="1200" dirty="0"/>
              <a:t>c </a:t>
            </a:r>
            <a:r>
              <a:rPr lang="es-ES" sz="1200" dirty="0" err="1"/>
              <a:t>Dix</a:t>
            </a:r>
            <a:r>
              <a:rPr lang="es-ES" sz="1200" dirty="0"/>
              <a:t> </a:t>
            </a:r>
            <a:r>
              <a:rPr lang="es-ES" sz="1200" dirty="0" err="1"/>
              <a:t>combinaisons</a:t>
            </a:r>
            <a:endParaRPr lang="es-ES" sz="1200" dirty="0"/>
          </a:p>
        </p:txBody>
      </p:sp>
      <p:graphicFrame>
        <p:nvGraphicFramePr>
          <p:cNvPr id="9" name="Tableau 8">
            <a:extLst>
              <a:ext uri="{FF2B5EF4-FFF2-40B4-BE49-F238E27FC236}">
                <a16:creationId xmlns:a16="http://schemas.microsoft.com/office/drawing/2014/main" id="{2C857699-D27E-E524-3F48-AD1C26537DE3}"/>
              </a:ext>
            </a:extLst>
          </p:cNvPr>
          <p:cNvGraphicFramePr>
            <a:graphicFrameLocks noGrp="1"/>
          </p:cNvGraphicFramePr>
          <p:nvPr>
            <p:extLst>
              <p:ext uri="{D42A27DB-BD31-4B8C-83A1-F6EECF244321}">
                <p14:modId xmlns:p14="http://schemas.microsoft.com/office/powerpoint/2010/main" val="3140283885"/>
              </p:ext>
            </p:extLst>
          </p:nvPr>
        </p:nvGraphicFramePr>
        <p:xfrm>
          <a:off x="656977" y="1758043"/>
          <a:ext cx="7076234" cy="4007313"/>
        </p:xfrm>
        <a:graphic>
          <a:graphicData uri="http://schemas.openxmlformats.org/drawingml/2006/table">
            <a:tbl>
              <a:tblPr firstRow="1" firstCol="1" bandRow="1">
                <a:tableStyleId>{5C22544A-7EE6-4342-B048-85BDC9FD1C3A}</a:tableStyleId>
              </a:tblPr>
              <a:tblGrid>
                <a:gridCol w="4865237">
                  <a:extLst>
                    <a:ext uri="{9D8B030D-6E8A-4147-A177-3AD203B41FA5}">
                      <a16:colId xmlns:a16="http://schemas.microsoft.com/office/drawing/2014/main" val="592316208"/>
                    </a:ext>
                  </a:extLst>
                </a:gridCol>
                <a:gridCol w="1119886">
                  <a:extLst>
                    <a:ext uri="{9D8B030D-6E8A-4147-A177-3AD203B41FA5}">
                      <a16:colId xmlns:a16="http://schemas.microsoft.com/office/drawing/2014/main" val="2199187257"/>
                    </a:ext>
                  </a:extLst>
                </a:gridCol>
                <a:gridCol w="1091111">
                  <a:extLst>
                    <a:ext uri="{9D8B030D-6E8A-4147-A177-3AD203B41FA5}">
                      <a16:colId xmlns:a16="http://schemas.microsoft.com/office/drawing/2014/main" val="2235164185"/>
                    </a:ext>
                  </a:extLst>
                </a:gridCol>
              </a:tblGrid>
              <a:tr h="0">
                <a:tc>
                  <a:txBody>
                    <a:bodyPr/>
                    <a:lstStyle/>
                    <a:p>
                      <a:pPr algn="ctr">
                        <a:lnSpc>
                          <a:spcPct val="120000"/>
                        </a:lnSpc>
                        <a:spcBef>
                          <a:spcPts val="1200"/>
                        </a:spcBef>
                      </a:pPr>
                      <a:r>
                        <a:rPr lang="de-CH" sz="1300" kern="100">
                          <a:solidFill>
                            <a:schemeClr val="tx2"/>
                          </a:solidFill>
                          <a:effectLst/>
                        </a:rPr>
                        <a:t> </a:t>
                      </a:r>
                      <a:endParaRPr lang="fr-CH" sz="13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300" kern="100">
                          <a:solidFill>
                            <a:schemeClr val="tx2"/>
                          </a:solidFill>
                          <a:effectLst/>
                        </a:rPr>
                        <a:t>garçons</a:t>
                      </a:r>
                      <a:endParaRPr lang="fr-CH" sz="13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300" kern="100">
                          <a:solidFill>
                            <a:schemeClr val="tx2"/>
                          </a:solidFill>
                          <a:effectLst/>
                        </a:rPr>
                        <a:t>filles</a:t>
                      </a:r>
                      <a:endParaRPr lang="fr-CH" sz="13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7949335"/>
                  </a:ext>
                </a:extLst>
              </a:tr>
              <a:tr h="215651">
                <a:tc>
                  <a:txBody>
                    <a:bodyPr/>
                    <a:lstStyle/>
                    <a:p>
                      <a:pPr algn="ctr">
                        <a:lnSpc>
                          <a:spcPct val="120000"/>
                        </a:lnSpc>
                        <a:spcBef>
                          <a:spcPts val="1200"/>
                        </a:spcBef>
                      </a:pPr>
                      <a:r>
                        <a:rPr lang="de-CH" sz="1300" kern="100" dirty="0">
                          <a:solidFill>
                            <a:schemeClr val="tx2"/>
                          </a:solidFill>
                          <a:effectLst/>
                        </a:rPr>
                        <a:t> </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8947825"/>
                  </a:ext>
                </a:extLst>
              </a:tr>
              <a:tr h="231636">
                <a:tc>
                  <a:txBody>
                    <a:bodyPr/>
                    <a:lstStyle/>
                    <a:p>
                      <a:pPr algn="l">
                        <a:lnSpc>
                          <a:spcPct val="120000"/>
                        </a:lnSpc>
                        <a:spcBef>
                          <a:spcPts val="1200"/>
                        </a:spcBef>
                      </a:pPr>
                      <a:r>
                        <a:rPr lang="fr-CH" sz="1300" kern="100" dirty="0">
                          <a:solidFill>
                            <a:schemeClr val="tx2"/>
                          </a:solidFill>
                          <a:effectLst/>
                        </a:rPr>
                        <a:t>jamais consommé de substance </a:t>
                      </a:r>
                      <a:r>
                        <a:rPr lang="fr-CH" sz="1300" kern="100" dirty="0" err="1">
                          <a:solidFill>
                            <a:schemeClr val="tx2"/>
                          </a:solidFill>
                          <a:effectLst/>
                        </a:rPr>
                        <a:t>psychoactive</a:t>
                      </a:r>
                      <a:r>
                        <a:rPr lang="fr-CH" sz="1300" kern="100" baseline="30000" dirty="0" err="1">
                          <a:solidFill>
                            <a:schemeClr val="tx2"/>
                          </a:solidFill>
                          <a:effectLst/>
                        </a:rPr>
                        <a:t>a</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25.4</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24.5</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78883071"/>
                  </a:ext>
                </a:extLst>
              </a:tr>
              <a:tr h="359821">
                <a:tc>
                  <a:txBody>
                    <a:bodyPr/>
                    <a:lstStyle/>
                    <a:p>
                      <a:pPr algn="l">
                        <a:lnSpc>
                          <a:spcPct val="120000"/>
                        </a:lnSpc>
                        <a:spcBef>
                          <a:spcPts val="1200"/>
                        </a:spcBef>
                      </a:pPr>
                      <a:r>
                        <a:rPr lang="fr-FR" sz="1300" kern="100" dirty="0">
                          <a:solidFill>
                            <a:schemeClr val="tx2"/>
                          </a:solidFill>
                          <a:effectLst/>
                        </a:rPr>
                        <a:t> </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 </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 </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6176990"/>
                  </a:ext>
                </a:extLst>
              </a:tr>
              <a:tr h="231636">
                <a:tc>
                  <a:txBody>
                    <a:bodyPr/>
                    <a:lstStyle/>
                    <a:p>
                      <a:pPr algn="l">
                        <a:lnSpc>
                          <a:spcPct val="120000"/>
                        </a:lnSpc>
                        <a:spcBef>
                          <a:spcPts val="1200"/>
                        </a:spcBef>
                      </a:pPr>
                      <a:r>
                        <a:rPr lang="de-CH" sz="1300" kern="100" dirty="0" err="1">
                          <a:solidFill>
                            <a:schemeClr val="tx2"/>
                          </a:solidFill>
                          <a:effectLst/>
                        </a:rPr>
                        <a:t>uniquement</a:t>
                      </a:r>
                      <a:r>
                        <a:rPr lang="de-CH" sz="1300" kern="100" dirty="0">
                          <a:solidFill>
                            <a:schemeClr val="tx2"/>
                          </a:solidFill>
                          <a:effectLst/>
                        </a:rPr>
                        <a:t> </a:t>
                      </a:r>
                      <a:r>
                        <a:rPr lang="de-CH" sz="1300" kern="100" dirty="0" err="1">
                          <a:solidFill>
                            <a:schemeClr val="tx2"/>
                          </a:solidFill>
                          <a:effectLst/>
                        </a:rPr>
                        <a:t>alcool</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19.4</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25.0</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90834614"/>
                  </a:ext>
                </a:extLst>
              </a:tr>
              <a:tr h="231636">
                <a:tc>
                  <a:txBody>
                    <a:bodyPr/>
                    <a:lstStyle/>
                    <a:p>
                      <a:pPr algn="l">
                        <a:lnSpc>
                          <a:spcPct val="120000"/>
                        </a:lnSpc>
                        <a:spcBef>
                          <a:spcPts val="1200"/>
                        </a:spcBef>
                      </a:pPr>
                      <a:r>
                        <a:rPr lang="fr-FR" sz="1300" kern="100" dirty="0">
                          <a:solidFill>
                            <a:schemeClr val="tx2"/>
                          </a:solidFill>
                          <a:effectLst/>
                        </a:rPr>
                        <a:t>uniquement produits du tabac/de la nicotine</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8.3</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6.0</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74870204"/>
                  </a:ext>
                </a:extLst>
              </a:tr>
              <a:tr h="231636">
                <a:tc>
                  <a:txBody>
                    <a:bodyPr/>
                    <a:lstStyle/>
                    <a:p>
                      <a:pPr algn="l">
                        <a:lnSpc>
                          <a:spcPct val="120000"/>
                        </a:lnSpc>
                        <a:spcBef>
                          <a:spcPts val="1200"/>
                        </a:spcBef>
                      </a:pPr>
                      <a:r>
                        <a:rPr lang="de-CH" sz="1300" kern="100" dirty="0" err="1">
                          <a:solidFill>
                            <a:schemeClr val="tx2"/>
                          </a:solidFill>
                          <a:effectLst/>
                        </a:rPr>
                        <a:t>uniquement</a:t>
                      </a:r>
                      <a:r>
                        <a:rPr lang="de-CH" sz="1300" kern="100" dirty="0">
                          <a:solidFill>
                            <a:schemeClr val="tx2"/>
                          </a:solidFill>
                          <a:effectLst/>
                        </a:rPr>
                        <a:t> </a:t>
                      </a:r>
                      <a:r>
                        <a:rPr lang="de-CH" sz="1300" kern="100" dirty="0" err="1">
                          <a:solidFill>
                            <a:schemeClr val="tx2"/>
                          </a:solidFill>
                          <a:effectLst/>
                        </a:rPr>
                        <a:t>cannabis</a:t>
                      </a:r>
                      <a:r>
                        <a:rPr lang="de-CH" sz="1300" kern="100" dirty="0">
                          <a:solidFill>
                            <a:schemeClr val="tx2"/>
                          </a:solidFill>
                          <a:effectLst/>
                        </a:rPr>
                        <a:t> </a:t>
                      </a:r>
                      <a:r>
                        <a:rPr lang="de-CH" sz="1300" kern="100" dirty="0" err="1">
                          <a:solidFill>
                            <a:schemeClr val="tx2"/>
                          </a:solidFill>
                          <a:effectLst/>
                        </a:rPr>
                        <a:t>illégal</a:t>
                      </a:r>
                      <a:r>
                        <a:rPr lang="fr-FR" sz="1300" kern="100" baseline="30000" dirty="0">
                          <a:solidFill>
                            <a:schemeClr val="tx2"/>
                          </a:solidFill>
                          <a:effectLst/>
                        </a:rPr>
                        <a:t>b</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(&lt;0.5)</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aucun cas</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07238562"/>
                  </a:ext>
                </a:extLst>
              </a:tr>
              <a:tr h="255463">
                <a:tc>
                  <a:txBody>
                    <a:bodyPr/>
                    <a:lstStyle/>
                    <a:p>
                      <a:pPr algn="l">
                        <a:lnSpc>
                          <a:spcPct val="120000"/>
                        </a:lnSpc>
                        <a:spcBef>
                          <a:spcPts val="1200"/>
                        </a:spcBef>
                      </a:pPr>
                      <a:r>
                        <a:rPr lang="de-CH" sz="1300" kern="100" dirty="0" err="1">
                          <a:solidFill>
                            <a:schemeClr val="tx2"/>
                          </a:solidFill>
                          <a:effectLst/>
                        </a:rPr>
                        <a:t>uniquement</a:t>
                      </a:r>
                      <a:r>
                        <a:rPr lang="de-CH" sz="1300" kern="100" dirty="0">
                          <a:solidFill>
                            <a:schemeClr val="tx2"/>
                          </a:solidFill>
                          <a:effectLst/>
                        </a:rPr>
                        <a:t> </a:t>
                      </a:r>
                      <a:r>
                        <a:rPr lang="de-CH" sz="1300" kern="100" dirty="0" err="1">
                          <a:solidFill>
                            <a:schemeClr val="tx2"/>
                          </a:solidFill>
                          <a:effectLst/>
                        </a:rPr>
                        <a:t>médicaments</a:t>
                      </a:r>
                      <a:r>
                        <a:rPr lang="de-CH" sz="1300" kern="100" dirty="0">
                          <a:solidFill>
                            <a:schemeClr val="tx2"/>
                          </a:solidFill>
                          <a:effectLst/>
                        </a:rPr>
                        <a:t> (</a:t>
                      </a:r>
                      <a:r>
                        <a:rPr lang="de-CH" sz="1300" kern="100" dirty="0" err="1">
                          <a:solidFill>
                            <a:schemeClr val="tx2"/>
                          </a:solidFill>
                          <a:effectLst/>
                        </a:rPr>
                        <a:t>abus</a:t>
                      </a:r>
                      <a:r>
                        <a:rPr lang="de-CH" sz="1300" kern="100" dirty="0">
                          <a:solidFill>
                            <a:schemeClr val="tx2"/>
                          </a:solidFill>
                          <a:effectLst/>
                        </a:rPr>
                        <a:t>, </a:t>
                      </a:r>
                      <a:r>
                        <a:rPr lang="de-CH" sz="1300" kern="100" dirty="0" err="1">
                          <a:solidFill>
                            <a:schemeClr val="tx2"/>
                          </a:solidFill>
                          <a:effectLst/>
                        </a:rPr>
                        <a:t>seuls</a:t>
                      </a:r>
                      <a:r>
                        <a:rPr lang="de-CH" sz="1300" kern="100" dirty="0">
                          <a:solidFill>
                            <a:schemeClr val="tx2"/>
                          </a:solidFill>
                          <a:effectLst/>
                        </a:rPr>
                        <a:t> </a:t>
                      </a:r>
                      <a:r>
                        <a:rPr lang="de-CH" sz="1300" kern="100" dirty="0" err="1">
                          <a:solidFill>
                            <a:schemeClr val="tx2"/>
                          </a:solidFill>
                          <a:effectLst/>
                        </a:rPr>
                        <a:t>ou</a:t>
                      </a:r>
                      <a:r>
                        <a:rPr lang="de-CH" sz="1300" kern="100" dirty="0">
                          <a:solidFill>
                            <a:schemeClr val="tx2"/>
                          </a:solidFill>
                          <a:effectLst/>
                        </a:rPr>
                        <a:t> en mélange)</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(&lt;0.5)</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(&lt;0.5)</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92762671"/>
                  </a:ext>
                </a:extLst>
              </a:tr>
              <a:tr h="355351">
                <a:tc>
                  <a:txBody>
                    <a:bodyPr/>
                    <a:lstStyle/>
                    <a:p>
                      <a:pPr algn="l">
                        <a:lnSpc>
                          <a:spcPct val="120000"/>
                        </a:lnSpc>
                        <a:spcBef>
                          <a:spcPts val="1200"/>
                        </a:spcBef>
                      </a:pPr>
                      <a:r>
                        <a:rPr lang="fr-FR" sz="1300" kern="100" dirty="0">
                          <a:solidFill>
                            <a:schemeClr val="tx2"/>
                          </a:solidFill>
                          <a:effectLst/>
                        </a:rPr>
                        <a:t> </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 </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 </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11681343"/>
                  </a:ext>
                </a:extLst>
              </a:tr>
              <a:tr h="231636">
                <a:tc>
                  <a:txBody>
                    <a:bodyPr/>
                    <a:lstStyle/>
                    <a:p>
                      <a:pPr algn="l">
                        <a:lnSpc>
                          <a:spcPct val="120000"/>
                        </a:lnSpc>
                        <a:spcBef>
                          <a:spcPts val="1200"/>
                        </a:spcBef>
                      </a:pPr>
                      <a:r>
                        <a:rPr lang="fr-FR" sz="1300" kern="100" dirty="0">
                          <a:solidFill>
                            <a:schemeClr val="tx2"/>
                          </a:solidFill>
                          <a:effectLst/>
                        </a:rPr>
                        <a:t>alcool + produits du tabac/de la nicotine</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23.8</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24.5</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8464146"/>
                  </a:ext>
                </a:extLst>
              </a:tr>
              <a:tr h="240642">
                <a:tc>
                  <a:txBody>
                    <a:bodyPr/>
                    <a:lstStyle/>
                    <a:p>
                      <a:pPr algn="l">
                        <a:lnSpc>
                          <a:spcPct val="120000"/>
                        </a:lnSpc>
                        <a:spcBef>
                          <a:spcPts val="1200"/>
                        </a:spcBef>
                      </a:pPr>
                      <a:r>
                        <a:rPr lang="fr-FR" sz="1300" kern="100" dirty="0">
                          <a:solidFill>
                            <a:schemeClr val="tx2"/>
                          </a:solidFill>
                          <a:effectLst/>
                        </a:rPr>
                        <a:t>alcool + produits du tabac/de la nicotine + médicaments</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1.8</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3.2</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28105990"/>
                  </a:ext>
                </a:extLst>
              </a:tr>
              <a:tr h="266700">
                <a:tc>
                  <a:txBody>
                    <a:bodyPr/>
                    <a:lstStyle/>
                    <a:p>
                      <a:pPr algn="l">
                        <a:lnSpc>
                          <a:spcPct val="120000"/>
                        </a:lnSpc>
                        <a:spcBef>
                          <a:spcPts val="1200"/>
                        </a:spcBef>
                      </a:pPr>
                      <a:r>
                        <a:rPr lang="fr-FR" sz="1300" kern="100" dirty="0">
                          <a:solidFill>
                            <a:schemeClr val="tx2"/>
                          </a:solidFill>
                          <a:effectLst/>
                        </a:rPr>
                        <a:t>alcool + produits du tabac/de la nicotine + cannabis </a:t>
                      </a:r>
                      <a:r>
                        <a:rPr lang="fr-FR" sz="1300" kern="100" dirty="0" err="1">
                          <a:solidFill>
                            <a:schemeClr val="tx2"/>
                          </a:solidFill>
                          <a:effectLst/>
                        </a:rPr>
                        <a:t>illégal</a:t>
                      </a:r>
                      <a:r>
                        <a:rPr lang="fr-FR" sz="1300" kern="100" baseline="30000" dirty="0" err="1">
                          <a:solidFill>
                            <a:schemeClr val="tx2"/>
                          </a:solidFill>
                          <a:effectLst/>
                        </a:rPr>
                        <a:t>b</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10.5</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7.0</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21155507"/>
                  </a:ext>
                </a:extLst>
              </a:tr>
              <a:tr h="453121">
                <a:tc>
                  <a:txBody>
                    <a:bodyPr/>
                    <a:lstStyle/>
                    <a:p>
                      <a:pPr algn="l">
                        <a:lnSpc>
                          <a:spcPct val="120000"/>
                        </a:lnSpc>
                        <a:spcBef>
                          <a:spcPts val="1200"/>
                        </a:spcBef>
                      </a:pPr>
                      <a:r>
                        <a:rPr lang="fr-FR" sz="1300" kern="100" dirty="0">
                          <a:solidFill>
                            <a:schemeClr val="tx2"/>
                          </a:solidFill>
                          <a:effectLst/>
                        </a:rPr>
                        <a:t>alcool + produits du tabac/de la nicotine + cannabis </a:t>
                      </a:r>
                      <a:r>
                        <a:rPr lang="fr-FR" sz="1300" kern="100" dirty="0" err="1">
                          <a:solidFill>
                            <a:schemeClr val="tx2"/>
                          </a:solidFill>
                          <a:effectLst/>
                        </a:rPr>
                        <a:t>illégal</a:t>
                      </a:r>
                      <a:r>
                        <a:rPr lang="fr-FR" sz="1300" kern="100" baseline="30000" dirty="0" err="1">
                          <a:solidFill>
                            <a:schemeClr val="tx2"/>
                          </a:solidFill>
                          <a:effectLst/>
                        </a:rPr>
                        <a:t>b</a:t>
                      </a:r>
                      <a:r>
                        <a:rPr lang="fr-FR" sz="1300" kern="100" baseline="30000" dirty="0">
                          <a:solidFill>
                            <a:schemeClr val="tx2"/>
                          </a:solidFill>
                          <a:effectLst/>
                        </a:rPr>
                        <a:t> </a:t>
                      </a:r>
                      <a:r>
                        <a:rPr lang="fr-FR" sz="1300" kern="100" dirty="0">
                          <a:solidFill>
                            <a:schemeClr val="tx2"/>
                          </a:solidFill>
                          <a:effectLst/>
                        </a:rPr>
                        <a:t>médicaments</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3.8</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4.2</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84061405"/>
                  </a:ext>
                </a:extLst>
              </a:tr>
              <a:tr h="231636">
                <a:tc>
                  <a:txBody>
                    <a:bodyPr/>
                    <a:lstStyle/>
                    <a:p>
                      <a:pPr algn="l">
                        <a:lnSpc>
                          <a:spcPct val="120000"/>
                        </a:lnSpc>
                        <a:spcBef>
                          <a:spcPts val="1200"/>
                        </a:spcBef>
                      </a:pPr>
                      <a:r>
                        <a:rPr lang="fr-CH" sz="1300" kern="100" dirty="0">
                          <a:solidFill>
                            <a:schemeClr val="tx2"/>
                          </a:solidFill>
                          <a:effectLst/>
                        </a:rPr>
                        <a:t>toutes substances ou familles de substances</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3.6</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2.7</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33201293"/>
                  </a:ext>
                </a:extLst>
              </a:tr>
              <a:tr h="231636">
                <a:tc>
                  <a:txBody>
                    <a:bodyPr/>
                    <a:lstStyle/>
                    <a:p>
                      <a:pPr algn="l">
                        <a:lnSpc>
                          <a:spcPct val="120000"/>
                        </a:lnSpc>
                        <a:spcBef>
                          <a:spcPts val="1200"/>
                        </a:spcBef>
                      </a:pPr>
                      <a:r>
                        <a:rPr lang="de-CH" sz="1300" kern="100" dirty="0" err="1">
                          <a:solidFill>
                            <a:schemeClr val="tx2"/>
                          </a:solidFill>
                          <a:effectLst/>
                        </a:rPr>
                        <a:t>autres</a:t>
                      </a:r>
                      <a:r>
                        <a:rPr lang="de-CH" sz="1300" kern="100" dirty="0">
                          <a:solidFill>
                            <a:schemeClr val="tx2"/>
                          </a:solidFill>
                          <a:effectLst/>
                        </a:rPr>
                        <a:t> </a:t>
                      </a:r>
                      <a:r>
                        <a:rPr lang="de-CH" sz="1300" kern="100" dirty="0" err="1">
                          <a:solidFill>
                            <a:schemeClr val="tx2"/>
                          </a:solidFill>
                          <a:effectLst/>
                        </a:rPr>
                        <a:t>combinaisons</a:t>
                      </a:r>
                      <a:r>
                        <a:rPr lang="de-CH" sz="1300" kern="100" baseline="30000" dirty="0" err="1">
                          <a:solidFill>
                            <a:schemeClr val="tx2"/>
                          </a:solidFill>
                          <a:effectLst/>
                        </a:rPr>
                        <a:t>c</a:t>
                      </a:r>
                      <a:endParaRPr lang="fr-CH" sz="13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a:solidFill>
                            <a:schemeClr val="tx2"/>
                          </a:solidFill>
                          <a:effectLst/>
                        </a:rPr>
                        <a:t>3.0</a:t>
                      </a:r>
                      <a:endParaRPr lang="fr-CH" sz="1400" kern="10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20000"/>
                        </a:lnSpc>
                        <a:spcBef>
                          <a:spcPts val="1200"/>
                        </a:spcBef>
                      </a:pPr>
                      <a:r>
                        <a:rPr lang="de-CH" sz="1400" kern="100" dirty="0">
                          <a:solidFill>
                            <a:schemeClr val="tx2"/>
                          </a:solidFill>
                          <a:effectLst/>
                        </a:rPr>
                        <a:t>2.7</a:t>
                      </a:r>
                      <a:endParaRPr lang="fr-CH"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95620463"/>
                  </a:ext>
                </a:extLst>
              </a:tr>
            </a:tbl>
          </a:graphicData>
        </a:graphic>
      </p:graphicFrame>
      <p:sp>
        <p:nvSpPr>
          <p:cNvPr id="10" name="Marcador de texto 32">
            <a:extLst>
              <a:ext uri="{FF2B5EF4-FFF2-40B4-BE49-F238E27FC236}">
                <a16:creationId xmlns:a16="http://schemas.microsoft.com/office/drawing/2014/main" id="{DDCA0421-3C4C-4348-8FD9-D25C4E681A76}"/>
              </a:ext>
            </a:extLst>
          </p:cNvPr>
          <p:cNvSpPr txBox="1">
            <a:spLocks/>
          </p:cNvSpPr>
          <p:nvPr/>
        </p:nvSpPr>
        <p:spPr>
          <a:xfrm>
            <a:off x="8264439" y="1739411"/>
            <a:ext cx="3595609" cy="9137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500"/>
              </a:lnSpc>
              <a:spcAft>
                <a:spcPts val="600"/>
              </a:spcAft>
            </a:pPr>
            <a:r>
              <a:rPr lang="fr-FR" dirty="0">
                <a:solidFill>
                  <a:schemeClr val="tx1">
                    <a:lumMod val="65000"/>
                    <a:lumOff val="35000"/>
                  </a:schemeClr>
                </a:solidFill>
                <a:latin typeface="Helvetica" pitchFamily="34" charset="0"/>
              </a:rPr>
              <a:t>En 2022, </a:t>
            </a:r>
            <a:r>
              <a:rPr lang="fr-FR" b="1" dirty="0">
                <a:solidFill>
                  <a:schemeClr val="tx1">
                    <a:lumMod val="65000"/>
                    <a:lumOff val="35000"/>
                  </a:schemeClr>
                </a:solidFill>
                <a:latin typeface="Helvetica" pitchFamily="34" charset="0"/>
              </a:rPr>
              <a:t>u</a:t>
            </a:r>
            <a:r>
              <a:rPr lang="fr-FR" sz="1400" b="1" dirty="0">
                <a:solidFill>
                  <a:schemeClr val="tx1">
                    <a:lumMod val="65000"/>
                    <a:lumOff val="35000"/>
                  </a:schemeClr>
                </a:solidFill>
                <a:latin typeface="Helvetica" pitchFamily="34" charset="0"/>
              </a:rPr>
              <a:t>n quart </a:t>
            </a:r>
            <a:r>
              <a:rPr lang="fr-FR" sz="1400" dirty="0">
                <a:solidFill>
                  <a:schemeClr val="tx1">
                    <a:lumMod val="65000"/>
                    <a:lumOff val="35000"/>
                  </a:schemeClr>
                </a:solidFill>
                <a:latin typeface="Helvetica" pitchFamily="34" charset="0"/>
              </a:rPr>
              <a:t>des 15 ans n’avait consommé aucune des substances considérées dans leur vie</a:t>
            </a:r>
            <a:endParaRPr lang="fr-CH" sz="1400" dirty="0">
              <a:solidFill>
                <a:schemeClr val="tx1">
                  <a:lumMod val="65000"/>
                  <a:lumOff val="35000"/>
                </a:schemeClr>
              </a:solidFill>
              <a:latin typeface="Helvetica" pitchFamily="34" charset="0"/>
            </a:endParaRPr>
          </a:p>
        </p:txBody>
      </p:sp>
    </p:spTree>
    <p:extLst>
      <p:ext uri="{BB962C8B-B14F-4D97-AF65-F5344CB8AC3E}">
        <p14:creationId xmlns:p14="http://schemas.microsoft.com/office/powerpoint/2010/main" val="176320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72349"/>
            <a:ext cx="9803942" cy="544284"/>
          </a:xfrm>
        </p:spPr>
        <p:txBody>
          <a:bodyPr/>
          <a:lstStyle/>
          <a:p>
            <a:r>
              <a:rPr lang="es-ES" dirty="0" err="1"/>
              <a:t>Consommation</a:t>
            </a:r>
            <a:r>
              <a:rPr lang="es-ES" dirty="0"/>
              <a:t> </a:t>
            </a:r>
            <a:r>
              <a:rPr lang="es-ES" dirty="0" err="1"/>
              <a:t>d’alcool</a:t>
            </a:r>
            <a:r>
              <a:rPr lang="es-ES" dirty="0"/>
              <a:t> </a:t>
            </a:r>
            <a:br>
              <a:rPr lang="es-ES" dirty="0"/>
            </a:br>
            <a:r>
              <a:rPr lang="fr-CH" dirty="0"/>
              <a:t>≥ 1x dans les 30 derniers jours</a:t>
            </a:r>
            <a:endParaRPr lang="es-ES" dirty="0"/>
          </a:p>
        </p:txBody>
      </p:sp>
      <p:graphicFrame>
        <p:nvGraphicFramePr>
          <p:cNvPr id="2" name="Graphique 1">
            <a:extLst>
              <a:ext uri="{FF2B5EF4-FFF2-40B4-BE49-F238E27FC236}">
                <a16:creationId xmlns:a16="http://schemas.microsoft.com/office/drawing/2014/main" id="{A8046082-9FC8-536D-F119-DBB0175B5AE4}"/>
              </a:ext>
            </a:extLst>
          </p:cNvPr>
          <p:cNvGraphicFramePr>
            <a:graphicFrameLocks/>
          </p:cNvGraphicFramePr>
          <p:nvPr>
            <p:extLst>
              <p:ext uri="{D42A27DB-BD31-4B8C-83A1-F6EECF244321}">
                <p14:modId xmlns:p14="http://schemas.microsoft.com/office/powerpoint/2010/main" val="2755880252"/>
              </p:ext>
            </p:extLst>
          </p:nvPr>
        </p:nvGraphicFramePr>
        <p:xfrm>
          <a:off x="155916" y="1654805"/>
          <a:ext cx="7380000" cy="455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301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72353"/>
            <a:ext cx="9803942" cy="544284"/>
          </a:xfrm>
        </p:spPr>
        <p:txBody>
          <a:bodyPr/>
          <a:lstStyle/>
          <a:p>
            <a:r>
              <a:rPr lang="es-ES" dirty="0" err="1"/>
              <a:t>Consommation</a:t>
            </a:r>
            <a:r>
              <a:rPr lang="es-ES" dirty="0"/>
              <a:t> </a:t>
            </a:r>
            <a:r>
              <a:rPr lang="es-ES" dirty="0" err="1"/>
              <a:t>d’alcool</a:t>
            </a:r>
            <a:r>
              <a:rPr lang="es-ES" dirty="0"/>
              <a:t> </a:t>
            </a:r>
            <a:br>
              <a:rPr lang="es-ES" dirty="0"/>
            </a:br>
            <a:r>
              <a:rPr lang="fr-CH" dirty="0"/>
              <a:t>≥ 1x dans les 30 derniers jours</a:t>
            </a:r>
            <a:endParaRPr lang="es-ES" dirty="0"/>
          </a:p>
        </p:txBody>
      </p:sp>
      <p:sp>
        <p:nvSpPr>
          <p:cNvPr id="6" name="Marcador de texto 32">
            <a:extLst>
              <a:ext uri="{FF2B5EF4-FFF2-40B4-BE49-F238E27FC236}">
                <a16:creationId xmlns:a16="http://schemas.microsoft.com/office/drawing/2014/main" id="{F2F69976-5267-4E76-8F5C-0252633E14CE}"/>
              </a:ext>
            </a:extLst>
          </p:cNvPr>
          <p:cNvSpPr txBox="1">
            <a:spLocks/>
          </p:cNvSpPr>
          <p:nvPr/>
        </p:nvSpPr>
        <p:spPr>
          <a:xfrm>
            <a:off x="8264437" y="1646348"/>
            <a:ext cx="3570512" cy="41187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En 2022, env. 5% des 11 ans ont consommé de l’alcool dans les 30 derniers jours, contre env. 17% des 13 ans et 43% des 15 ans. </a:t>
            </a:r>
          </a:p>
          <a:p>
            <a:r>
              <a:rPr lang="fr-FR" dirty="0"/>
              <a:t>Comparée à 2018, la prévalence à 30 jours semble avoir augmenté chez les garçons et les filles de 13 ans et chez les filles de 15 ans, alors qu’elle semble avoir diminué chez les garçons de cet âge. </a:t>
            </a:r>
          </a:p>
          <a:p>
            <a:r>
              <a:rPr lang="fr-FR" dirty="0"/>
              <a:t>Les filles de 15 ans rattrapent ainsi les garçons. </a:t>
            </a:r>
          </a:p>
          <a:p>
            <a:r>
              <a:rPr lang="fr-CH" dirty="0"/>
              <a:t>Environ 2% des 15 ans ont consommé de l’alcool de manière fréquente (≥ 10 jours dans les 30 derniers jours). La consommation quotidienne est quasi inexistante à cet âge.</a:t>
            </a:r>
            <a:endParaRPr lang="fr-FR" dirty="0"/>
          </a:p>
        </p:txBody>
      </p:sp>
      <p:graphicFrame>
        <p:nvGraphicFramePr>
          <p:cNvPr id="3" name="Graphique 2">
            <a:extLst>
              <a:ext uri="{FF2B5EF4-FFF2-40B4-BE49-F238E27FC236}">
                <a16:creationId xmlns:a16="http://schemas.microsoft.com/office/drawing/2014/main" id="{2E283A50-7A0F-B65C-48DA-FCF48A9E222E}"/>
              </a:ext>
            </a:extLst>
          </p:cNvPr>
          <p:cNvGraphicFramePr>
            <a:graphicFrameLocks/>
          </p:cNvGraphicFramePr>
          <p:nvPr>
            <p:extLst>
              <p:ext uri="{D42A27DB-BD31-4B8C-83A1-F6EECF244321}">
                <p14:modId xmlns:p14="http://schemas.microsoft.com/office/powerpoint/2010/main" val="2085561575"/>
              </p:ext>
            </p:extLst>
          </p:nvPr>
        </p:nvGraphicFramePr>
        <p:xfrm>
          <a:off x="153195" y="1652420"/>
          <a:ext cx="7380000" cy="455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476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82083"/>
            <a:ext cx="9803942" cy="544284"/>
          </a:xfrm>
        </p:spPr>
        <p:txBody>
          <a:bodyPr/>
          <a:lstStyle/>
          <a:p>
            <a:r>
              <a:rPr lang="es-ES" dirty="0" err="1"/>
              <a:t>Alcoolisations</a:t>
            </a:r>
            <a:r>
              <a:rPr lang="es-ES" dirty="0"/>
              <a:t> </a:t>
            </a:r>
            <a:r>
              <a:rPr lang="es-ES" dirty="0" err="1"/>
              <a:t>ponctuelles</a:t>
            </a:r>
            <a:r>
              <a:rPr lang="es-ES" dirty="0"/>
              <a:t> importantes (API)</a:t>
            </a:r>
            <a:br>
              <a:rPr lang="es-ES" dirty="0"/>
            </a:br>
            <a:r>
              <a:rPr lang="es-ES" dirty="0"/>
              <a:t> </a:t>
            </a:r>
            <a:r>
              <a:rPr lang="fr-CH" dirty="0"/>
              <a:t>≥ 1x dans les 30 derniers jours</a:t>
            </a:r>
            <a:endParaRPr lang="es-ES" dirty="0"/>
          </a:p>
        </p:txBody>
      </p:sp>
      <p:sp>
        <p:nvSpPr>
          <p:cNvPr id="6" name="Marcador de texto 32">
            <a:extLst>
              <a:ext uri="{FF2B5EF4-FFF2-40B4-BE49-F238E27FC236}">
                <a16:creationId xmlns:a16="http://schemas.microsoft.com/office/drawing/2014/main" id="{F2F69976-5267-4E76-8F5C-0252633E14CE}"/>
              </a:ext>
            </a:extLst>
          </p:cNvPr>
          <p:cNvSpPr txBox="1">
            <a:spLocks/>
          </p:cNvSpPr>
          <p:nvPr/>
        </p:nvSpPr>
        <p:spPr>
          <a:xfrm>
            <a:off x="8263006" y="1647387"/>
            <a:ext cx="3580651" cy="32914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D16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Env. u</a:t>
            </a:r>
            <a:r>
              <a:rPr lang="fr-FR" dirty="0"/>
              <a:t>n quart des 15 ans a bu </a:t>
            </a:r>
            <a:r>
              <a:rPr lang="fr-CH" dirty="0"/>
              <a:t>≥ 1x </a:t>
            </a:r>
            <a:r>
              <a:rPr lang="fr-FR" dirty="0"/>
              <a:t>dans les 30 derniers jours </a:t>
            </a:r>
            <a:r>
              <a:rPr lang="fr-FR" b="1" dirty="0"/>
              <a:t>cinq boissons alcooliques ou plus lors d’une même occasion (dans un court laps de temps)</a:t>
            </a:r>
            <a:r>
              <a:rPr lang="fr-CH" b="1" dirty="0"/>
              <a:t>. </a:t>
            </a:r>
          </a:p>
          <a:p>
            <a:r>
              <a:rPr lang="fr-CH" dirty="0"/>
              <a:t>Cette proportion est relativement stable depuis 2014.</a:t>
            </a:r>
            <a:r>
              <a:rPr lang="fr-FR" dirty="0"/>
              <a:t> </a:t>
            </a:r>
          </a:p>
          <a:p>
            <a:r>
              <a:rPr lang="fr-FR" dirty="0"/>
              <a:t>La plupart l’ont fait une ou deux fois uniquement.</a:t>
            </a:r>
            <a:endParaRPr lang="es-ES" dirty="0"/>
          </a:p>
        </p:txBody>
      </p:sp>
      <p:graphicFrame>
        <p:nvGraphicFramePr>
          <p:cNvPr id="3" name="Graphique 2">
            <a:extLst>
              <a:ext uri="{FF2B5EF4-FFF2-40B4-BE49-F238E27FC236}">
                <a16:creationId xmlns:a16="http://schemas.microsoft.com/office/drawing/2014/main" id="{D9BF7B5A-7CB6-3A3C-E1E4-78A4D070B39F}"/>
              </a:ext>
            </a:extLst>
          </p:cNvPr>
          <p:cNvGraphicFramePr>
            <a:graphicFrameLocks/>
          </p:cNvGraphicFramePr>
          <p:nvPr>
            <p:extLst>
              <p:ext uri="{D42A27DB-BD31-4B8C-83A1-F6EECF244321}">
                <p14:modId xmlns:p14="http://schemas.microsoft.com/office/powerpoint/2010/main" val="1405139794"/>
              </p:ext>
            </p:extLst>
          </p:nvPr>
        </p:nvGraphicFramePr>
        <p:xfrm>
          <a:off x="132795" y="1647387"/>
          <a:ext cx="6624736" cy="372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485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D78C3C-8490-4447-AC7B-D88F536810D2}"/>
              </a:ext>
            </a:extLst>
          </p:cNvPr>
          <p:cNvSpPr>
            <a:spLocks noGrp="1"/>
          </p:cNvSpPr>
          <p:nvPr>
            <p:ph type="ctrTitle"/>
          </p:nvPr>
        </p:nvSpPr>
        <p:spPr>
          <a:xfrm>
            <a:off x="963906" y="582080"/>
            <a:ext cx="9803942" cy="544284"/>
          </a:xfrm>
        </p:spPr>
        <p:txBody>
          <a:bodyPr/>
          <a:lstStyle/>
          <a:p>
            <a:r>
              <a:rPr lang="es-ES" dirty="0" err="1"/>
              <a:t>Consommation</a:t>
            </a:r>
            <a:r>
              <a:rPr lang="es-ES" dirty="0"/>
              <a:t> de la </a:t>
            </a:r>
            <a:r>
              <a:rPr lang="es-ES" dirty="0" err="1"/>
              <a:t>cigarette</a:t>
            </a:r>
            <a:r>
              <a:rPr lang="es-ES" dirty="0"/>
              <a:t> de </a:t>
            </a:r>
            <a:r>
              <a:rPr lang="es-ES" dirty="0" err="1"/>
              <a:t>tabac</a:t>
            </a:r>
            <a:br>
              <a:rPr lang="es-ES" dirty="0"/>
            </a:br>
            <a:r>
              <a:rPr lang="es-ES" dirty="0"/>
              <a:t> </a:t>
            </a:r>
            <a:r>
              <a:rPr lang="fr-CH" dirty="0"/>
              <a:t>≥ 1x dans les 30 derniers jours</a:t>
            </a:r>
            <a:endParaRPr lang="es-ES" dirty="0"/>
          </a:p>
        </p:txBody>
      </p:sp>
      <p:graphicFrame>
        <p:nvGraphicFramePr>
          <p:cNvPr id="3" name="Graphique 2">
            <a:extLst>
              <a:ext uri="{FF2B5EF4-FFF2-40B4-BE49-F238E27FC236}">
                <a16:creationId xmlns:a16="http://schemas.microsoft.com/office/drawing/2014/main" id="{0A716B7D-4A78-8599-FF87-83B9FEA9CE7A}"/>
              </a:ext>
            </a:extLst>
          </p:cNvPr>
          <p:cNvGraphicFramePr>
            <a:graphicFrameLocks/>
          </p:cNvGraphicFramePr>
          <p:nvPr>
            <p:extLst>
              <p:ext uri="{D42A27DB-BD31-4B8C-83A1-F6EECF244321}">
                <p14:modId xmlns:p14="http://schemas.microsoft.com/office/powerpoint/2010/main" val="3036579222"/>
              </p:ext>
            </p:extLst>
          </p:nvPr>
        </p:nvGraphicFramePr>
        <p:xfrm>
          <a:off x="154355" y="1646347"/>
          <a:ext cx="7632000" cy="4574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121531"/>
      </p:ext>
    </p:extLst>
  </p:cSld>
  <p:clrMapOvr>
    <a:masterClrMapping/>
  </p:clrMapOvr>
</p:sld>
</file>

<file path=ppt/theme/theme1.xml><?xml version="1.0" encoding="utf-8"?>
<a:theme xmlns:a="http://schemas.openxmlformats.org/drawingml/2006/main" name="Tema de Office">
  <a:themeElements>
    <a:clrScheme name="Personalizado 7">
      <a:dk1>
        <a:sysClr val="windowText" lastClr="000000"/>
      </a:dk1>
      <a:lt1>
        <a:sysClr val="window" lastClr="FFFFFF"/>
      </a:lt1>
      <a:dk2>
        <a:srgbClr val="1F1646"/>
      </a:dk2>
      <a:lt2>
        <a:srgbClr val="D980D0"/>
      </a:lt2>
      <a:accent1>
        <a:srgbClr val="F3BD48"/>
      </a:accent1>
      <a:accent2>
        <a:srgbClr val="1F1646"/>
      </a:accent2>
      <a:accent3>
        <a:srgbClr val="00B189"/>
      </a:accent3>
      <a:accent4>
        <a:srgbClr val="FF595A"/>
      </a:accent4>
      <a:accent5>
        <a:srgbClr val="54C0E8"/>
      </a:accent5>
      <a:accent6>
        <a:srgbClr val="7E57C5"/>
      </a:accent6>
      <a:hlink>
        <a:srgbClr val="000000"/>
      </a:hlink>
      <a:folHlink>
        <a:srgbClr val="000000"/>
      </a:folHlink>
    </a:clrScheme>
    <a:fontScheme name="Personalizado 1">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1416</Words>
  <Application>Microsoft Office PowerPoint</Application>
  <PresentationFormat>Grand écran</PresentationFormat>
  <Paragraphs>165</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Helvetica</vt:lpstr>
      <vt:lpstr>Impact</vt:lpstr>
      <vt:lpstr>Roboto</vt:lpstr>
      <vt:lpstr>Tema de Office</vt:lpstr>
      <vt:lpstr>Présentation PowerPoint</vt:lpstr>
      <vt:lpstr>Sommaire</vt:lpstr>
      <vt:lpstr>Etude HBSC 2022:  méthodologie</vt:lpstr>
      <vt:lpstr>Sommaire</vt:lpstr>
      <vt:lpstr>Polyexpérimentation chez les 15 ans (2022) (prévalences à vie)</vt:lpstr>
      <vt:lpstr>Consommation d’alcool  ≥ 1x dans les 30 derniers jours</vt:lpstr>
      <vt:lpstr>Consommation d’alcool  ≥ 1x dans les 30 derniers jours</vt:lpstr>
      <vt:lpstr>Alcoolisations ponctuelles importantes (API)  ≥ 1x dans les 30 derniers jours</vt:lpstr>
      <vt:lpstr>Consommation de la cigarette de tabac  ≥ 1x dans les 30 derniers jours</vt:lpstr>
      <vt:lpstr>Consommation de la cigarette de tabac  ≥ 1x dans les 30 derniers jours</vt:lpstr>
      <vt:lpstr>Consommation de cannabis illégal (≥1% de THC)  ≥ 1x dans les 30 derniers jours</vt:lpstr>
      <vt:lpstr>Utilisation de l’e-cigarette  ≥ 1x dans les 30 derniers jours</vt:lpstr>
      <vt:lpstr>Différents produits du tabac/de la nicotine  ≥ 1x dans les 30 derniers jours</vt:lpstr>
      <vt:lpstr>Consommation fréquente  ≥10 jours dans les 30 derniers jours </vt:lpstr>
      <vt:lpstr>Sommaire</vt:lpstr>
      <vt:lpstr>Non consommateurs et consommatrices (jamais jusqu’à présent)</vt:lpstr>
      <vt:lpstr>Sommaire</vt:lpstr>
      <vt:lpstr>Conclusions pour les 15 ans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Olivier RULLIERE</dc:creator>
  <cp:lastModifiedBy>Marina Delgrande</cp:lastModifiedBy>
  <cp:revision>175</cp:revision>
  <dcterms:created xsi:type="dcterms:W3CDTF">2021-12-13T15:08:35Z</dcterms:created>
  <dcterms:modified xsi:type="dcterms:W3CDTF">2023-10-08T18:46:29Z</dcterms:modified>
</cp:coreProperties>
</file>